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8.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Lst>
  <p:notesMasterIdLst>
    <p:notesMasterId r:id="rId32"/>
  </p:notesMasterIdLst>
  <p:handoutMasterIdLst>
    <p:handoutMasterId r:id="rId33"/>
  </p:handoutMasterIdLst>
  <p:sldIdLst>
    <p:sldId id="273" r:id="rId3"/>
    <p:sldId id="278" r:id="rId4"/>
    <p:sldId id="272" r:id="rId5"/>
    <p:sldId id="279" r:id="rId6"/>
    <p:sldId id="281" r:id="rId7"/>
    <p:sldId id="271" r:id="rId8"/>
    <p:sldId id="286" r:id="rId9"/>
    <p:sldId id="321" r:id="rId10"/>
    <p:sldId id="275" r:id="rId11"/>
    <p:sldId id="282" r:id="rId12"/>
    <p:sldId id="283" r:id="rId13"/>
    <p:sldId id="294" r:id="rId14"/>
    <p:sldId id="284" r:id="rId15"/>
    <p:sldId id="277" r:id="rId16"/>
    <p:sldId id="289" r:id="rId17"/>
    <p:sldId id="274" r:id="rId18"/>
    <p:sldId id="276" r:id="rId19"/>
    <p:sldId id="295" r:id="rId20"/>
    <p:sldId id="291" r:id="rId21"/>
    <p:sldId id="322" r:id="rId22"/>
    <p:sldId id="296" r:id="rId23"/>
    <p:sldId id="297" r:id="rId24"/>
    <p:sldId id="320" r:id="rId25"/>
    <p:sldId id="298" r:id="rId26"/>
    <p:sldId id="299" r:id="rId27"/>
    <p:sldId id="300" r:id="rId28"/>
    <p:sldId id="319" r:id="rId29"/>
    <p:sldId id="323" r:id="rId30"/>
    <p:sldId id="315" r:id="rId31"/>
  </p:sldIdLst>
  <p:sldSz cx="10688638" cy="7562850"/>
  <p:notesSz cx="6797675" cy="9926638"/>
  <p:defaultTextStyle>
    <a:defPPr>
      <a:defRPr lang="fr-FR"/>
    </a:defPPr>
    <a:lvl1pPr marL="0" algn="l" defTabSz="521407" rtl="0" eaLnBrk="1" latinLnBrk="0" hangingPunct="1">
      <a:defRPr sz="2100" kern="1200">
        <a:solidFill>
          <a:schemeClr val="tx1"/>
        </a:solidFill>
        <a:latin typeface="+mn-lt"/>
        <a:ea typeface="+mn-ea"/>
        <a:cs typeface="+mn-cs"/>
      </a:defRPr>
    </a:lvl1pPr>
    <a:lvl2pPr marL="521407" algn="l" defTabSz="521407" rtl="0" eaLnBrk="1" latinLnBrk="0" hangingPunct="1">
      <a:defRPr sz="2100" kern="1200">
        <a:solidFill>
          <a:schemeClr val="tx1"/>
        </a:solidFill>
        <a:latin typeface="+mn-lt"/>
        <a:ea typeface="+mn-ea"/>
        <a:cs typeface="+mn-cs"/>
      </a:defRPr>
    </a:lvl2pPr>
    <a:lvl3pPr marL="1042812" algn="l" defTabSz="521407" rtl="0" eaLnBrk="1" latinLnBrk="0" hangingPunct="1">
      <a:defRPr sz="2100" kern="1200">
        <a:solidFill>
          <a:schemeClr val="tx1"/>
        </a:solidFill>
        <a:latin typeface="+mn-lt"/>
        <a:ea typeface="+mn-ea"/>
        <a:cs typeface="+mn-cs"/>
      </a:defRPr>
    </a:lvl3pPr>
    <a:lvl4pPr marL="1564219" algn="l" defTabSz="521407" rtl="0" eaLnBrk="1" latinLnBrk="0" hangingPunct="1">
      <a:defRPr sz="2100" kern="1200">
        <a:solidFill>
          <a:schemeClr val="tx1"/>
        </a:solidFill>
        <a:latin typeface="+mn-lt"/>
        <a:ea typeface="+mn-ea"/>
        <a:cs typeface="+mn-cs"/>
      </a:defRPr>
    </a:lvl4pPr>
    <a:lvl5pPr marL="2085626" algn="l" defTabSz="521407" rtl="0" eaLnBrk="1" latinLnBrk="0" hangingPunct="1">
      <a:defRPr sz="2100" kern="1200">
        <a:solidFill>
          <a:schemeClr val="tx1"/>
        </a:solidFill>
        <a:latin typeface="+mn-lt"/>
        <a:ea typeface="+mn-ea"/>
        <a:cs typeface="+mn-cs"/>
      </a:defRPr>
    </a:lvl5pPr>
    <a:lvl6pPr marL="2607033" algn="l" defTabSz="521407" rtl="0" eaLnBrk="1" latinLnBrk="0" hangingPunct="1">
      <a:defRPr sz="2100" kern="1200">
        <a:solidFill>
          <a:schemeClr val="tx1"/>
        </a:solidFill>
        <a:latin typeface="+mn-lt"/>
        <a:ea typeface="+mn-ea"/>
        <a:cs typeface="+mn-cs"/>
      </a:defRPr>
    </a:lvl6pPr>
    <a:lvl7pPr marL="3128438" algn="l" defTabSz="521407" rtl="0" eaLnBrk="1" latinLnBrk="0" hangingPunct="1">
      <a:defRPr sz="2100" kern="1200">
        <a:solidFill>
          <a:schemeClr val="tx1"/>
        </a:solidFill>
        <a:latin typeface="+mn-lt"/>
        <a:ea typeface="+mn-ea"/>
        <a:cs typeface="+mn-cs"/>
      </a:defRPr>
    </a:lvl7pPr>
    <a:lvl8pPr marL="3649843" algn="l" defTabSz="521407" rtl="0" eaLnBrk="1" latinLnBrk="0" hangingPunct="1">
      <a:defRPr sz="2100" kern="1200">
        <a:solidFill>
          <a:schemeClr val="tx1"/>
        </a:solidFill>
        <a:latin typeface="+mn-lt"/>
        <a:ea typeface="+mn-ea"/>
        <a:cs typeface="+mn-cs"/>
      </a:defRPr>
    </a:lvl8pPr>
    <a:lvl9pPr marL="4171250" algn="l" defTabSz="521407" rtl="0" eaLnBrk="1" latinLnBrk="0" hangingPunct="1">
      <a:defRPr sz="21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RDOU Philippe" initials="BP" lastIdx="8"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52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16" autoAdjust="0"/>
    <p:restoredTop sz="80180" autoAdjust="0"/>
  </p:normalViewPr>
  <p:slideViewPr>
    <p:cSldViewPr snapToGrid="0" snapToObjects="1">
      <p:cViewPr>
        <p:scale>
          <a:sx n="80" d="100"/>
          <a:sy n="80" d="100"/>
        </p:scale>
        <p:origin x="-2118" y="-198"/>
      </p:cViewPr>
      <p:guideLst>
        <p:guide orient="horz" pos="2382"/>
        <p:guide pos="3367"/>
      </p:guideLst>
    </p:cSldViewPr>
  </p:slideViewPr>
  <p:outlineViewPr>
    <p:cViewPr>
      <p:scale>
        <a:sx n="33" d="100"/>
        <a:sy n="33" d="100"/>
      </p:scale>
      <p:origin x="48" y="7062"/>
    </p:cViewPr>
  </p:outlineViewPr>
  <p:notesTextViewPr>
    <p:cViewPr>
      <p:scale>
        <a:sx n="100" d="100"/>
        <a:sy n="100" d="100"/>
      </p:scale>
      <p:origin x="0" y="0"/>
    </p:cViewPr>
  </p:notesTextViewPr>
  <p:notesViewPr>
    <p:cSldViewPr snapToGrid="0" snapToObjects="1">
      <p:cViewPr varScale="1">
        <p:scale>
          <a:sx n="87" d="100"/>
          <a:sy n="87" d="100"/>
        </p:scale>
        <p:origin x="-888"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latin typeface="Verdana" panose="020B0604030504040204" pitchFamily="34" charset="0"/>
                <a:ea typeface="Verdana" panose="020B0604030504040204" pitchFamily="34" charset="0"/>
                <a:cs typeface="Verdana" panose="020B0604030504040204" pitchFamily="34" charset="0"/>
              </a:defRPr>
            </a:pPr>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Nombre de filiales étrangères implantées dans le </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pays (2013)</a:t>
            </a:r>
          </a:p>
          <a:p>
            <a:pPr>
              <a:defRPr>
                <a:latin typeface="Verdana" panose="020B0604030504040204" pitchFamily="34" charset="0"/>
                <a:ea typeface="Verdana" panose="020B0604030504040204" pitchFamily="34" charset="0"/>
                <a:cs typeface="Verdana" panose="020B0604030504040204" pitchFamily="34" charset="0"/>
              </a:defRPr>
            </a:pPr>
            <a:r>
              <a:rPr lang="fr-FR" sz="1050" b="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Source : INSEE, Eurostat</a:t>
            </a:r>
            <a:endParaRPr lang="fr-FR" sz="1050" b="0" dirty="0">
              <a:solidFill>
                <a:srgbClr val="00529C"/>
              </a:solidFill>
              <a:latin typeface="Verdana" panose="020B0604030504040204" pitchFamily="34" charset="0"/>
              <a:ea typeface="Verdana" panose="020B0604030504040204" pitchFamily="34" charset="0"/>
              <a:cs typeface="Verdana" panose="020B0604030504040204" pitchFamily="34" charset="0"/>
            </a:endParaRPr>
          </a:p>
        </c:rich>
      </c:tx>
      <c:layout/>
      <c:overlay val="0"/>
    </c:title>
    <c:autoTitleDeleted val="0"/>
    <c:plotArea>
      <c:layout/>
      <c:barChart>
        <c:barDir val="col"/>
        <c:grouping val="clustered"/>
        <c:varyColors val="0"/>
        <c:ser>
          <c:idx val="0"/>
          <c:order val="0"/>
          <c:tx>
            <c:strRef>
              <c:f>DP_LIVE_05102017140839837!$F$115</c:f>
              <c:strCache>
                <c:ptCount val="1"/>
                <c:pt idx="0">
                  <c:v>Nombre de filiales étrangères implantées dans le pays</c:v>
                </c:pt>
              </c:strCache>
            </c:strRef>
          </c:tx>
          <c:invertIfNegative val="0"/>
          <c:dPt>
            <c:idx val="1"/>
            <c:invertIfNegative val="0"/>
            <c:bubble3D val="0"/>
            <c:spPr>
              <a:solidFill>
                <a:srgbClr val="C00000"/>
              </a:solidFill>
            </c:spPr>
          </c:dPt>
          <c:cat>
            <c:strRef>
              <c:f>DP_LIVE_05102017140839837!$E$116:$E$120</c:f>
              <c:strCache>
                <c:ptCount val="5"/>
                <c:pt idx="0">
                  <c:v>Allemagne</c:v>
                </c:pt>
                <c:pt idx="1">
                  <c:v>France</c:v>
                </c:pt>
                <c:pt idx="2">
                  <c:v>Royaume-Uni</c:v>
                </c:pt>
                <c:pt idx="3">
                  <c:v>Italie</c:v>
                </c:pt>
                <c:pt idx="4">
                  <c:v>Espagne</c:v>
                </c:pt>
              </c:strCache>
            </c:strRef>
          </c:cat>
          <c:val>
            <c:numRef>
              <c:f>DP_LIVE_05102017140839837!$F$116:$F$120</c:f>
              <c:numCache>
                <c:formatCode>General</c:formatCode>
                <c:ptCount val="5"/>
                <c:pt idx="0">
                  <c:v>26869</c:v>
                </c:pt>
                <c:pt idx="1">
                  <c:v>25322</c:v>
                </c:pt>
                <c:pt idx="2">
                  <c:v>20981</c:v>
                </c:pt>
                <c:pt idx="3">
                  <c:v>12150</c:v>
                </c:pt>
                <c:pt idx="4">
                  <c:v>11255</c:v>
                </c:pt>
              </c:numCache>
            </c:numRef>
          </c:val>
        </c:ser>
        <c:dLbls>
          <c:showLegendKey val="0"/>
          <c:showVal val="0"/>
          <c:showCatName val="0"/>
          <c:showSerName val="0"/>
          <c:showPercent val="0"/>
          <c:showBubbleSize val="0"/>
        </c:dLbls>
        <c:gapWidth val="150"/>
        <c:axId val="71593344"/>
        <c:axId val="82678912"/>
      </c:barChart>
      <c:catAx>
        <c:axId val="71593344"/>
        <c:scaling>
          <c:orientation val="minMax"/>
        </c:scaling>
        <c:delete val="0"/>
        <c:axPos val="b"/>
        <c:majorTickMark val="out"/>
        <c:minorTickMark val="none"/>
        <c:tickLblPos val="nextTo"/>
        <c:spPr>
          <a:ln>
            <a:noFill/>
          </a:ln>
        </c:spPr>
        <c:txPr>
          <a:bodyPr/>
          <a:lstStyle/>
          <a:p>
            <a:pPr>
              <a:defRPr sz="1050" b="1">
                <a:solidFill>
                  <a:srgbClr val="00529C"/>
                </a:solidFill>
                <a:latin typeface="Verdana" panose="020B0604030504040204" pitchFamily="34" charset="0"/>
                <a:ea typeface="Verdana" panose="020B0604030504040204" pitchFamily="34" charset="0"/>
                <a:cs typeface="Verdana" panose="020B0604030504040204" pitchFamily="34" charset="0"/>
              </a:defRPr>
            </a:pPr>
            <a:endParaRPr lang="fr-FR"/>
          </a:p>
        </c:txPr>
        <c:crossAx val="82678912"/>
        <c:crosses val="autoZero"/>
        <c:auto val="1"/>
        <c:lblAlgn val="ctr"/>
        <c:lblOffset val="100"/>
        <c:noMultiLvlLbl val="0"/>
      </c:catAx>
      <c:valAx>
        <c:axId val="82678912"/>
        <c:scaling>
          <c:orientation val="minMax"/>
        </c:scaling>
        <c:delete val="0"/>
        <c:axPos val="l"/>
        <c:numFmt formatCode="#,##0" sourceLinked="0"/>
        <c:majorTickMark val="out"/>
        <c:minorTickMark val="none"/>
        <c:tickLblPos val="nextTo"/>
        <c:spPr>
          <a:ln>
            <a:noFill/>
          </a:ln>
        </c:spPr>
        <c:txPr>
          <a:bodyPr/>
          <a:lstStyle/>
          <a:p>
            <a:pPr>
              <a:defRPr>
                <a:solidFill>
                  <a:srgbClr val="00529C"/>
                </a:solidFill>
                <a:latin typeface="Verdana" panose="020B0604030504040204" pitchFamily="34" charset="0"/>
                <a:ea typeface="Verdana" panose="020B0604030504040204" pitchFamily="34" charset="0"/>
                <a:cs typeface="Verdana" panose="020B0604030504040204" pitchFamily="34" charset="0"/>
              </a:defRPr>
            </a:pPr>
            <a:endParaRPr lang="fr-FR"/>
          </a:p>
        </c:txPr>
        <c:crossAx val="71593344"/>
        <c:crosses val="autoZero"/>
        <c:crossBetween val="between"/>
      </c:valAx>
    </c:plotArea>
    <c:plotVisOnly val="1"/>
    <c:dispBlanksAs val="gap"/>
    <c:showDLblsOverMax val="0"/>
  </c:chart>
  <c:txPr>
    <a:bodyPr/>
    <a:lstStyle/>
    <a:p>
      <a:pPr>
        <a:defRPr>
          <a:solidFill>
            <a:schemeClr val="bg1"/>
          </a:solidFill>
        </a:defRPr>
      </a:pPr>
      <a:endParaRPr lang="fr-F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rgbClr val="00529C"/>
                </a:solidFill>
              </a:defRPr>
            </a:pPr>
            <a:r>
              <a:rPr lang="fr-FR" sz="1600" b="1" dirty="0">
                <a:solidFill>
                  <a:srgbClr val="00529C"/>
                </a:solidFill>
                <a:latin typeface="Verdana" panose="020B0604030504040204" pitchFamily="34" charset="0"/>
                <a:ea typeface="Verdana" panose="020B0604030504040204" pitchFamily="34" charset="0"/>
                <a:cs typeface="Verdana" panose="020B0604030504040204" pitchFamily="34" charset="0"/>
              </a:rPr>
              <a:t>Revenu national brut (RNB)</a:t>
            </a:r>
          </a:p>
          <a:p>
            <a:pPr>
              <a:defRPr>
                <a:solidFill>
                  <a:srgbClr val="00529C"/>
                </a:solidFill>
              </a:defRPr>
            </a:pPr>
            <a:r>
              <a:rPr lang="fr-FR" sz="1200" b="1" i="1" dirty="0">
                <a:solidFill>
                  <a:srgbClr val="00529C"/>
                </a:solidFill>
                <a:latin typeface="Verdana" panose="020B0604030504040204" pitchFamily="34" charset="0"/>
                <a:ea typeface="Verdana" panose="020B0604030504040204" pitchFamily="34" charset="0"/>
                <a:cs typeface="Verdana" panose="020B0604030504040204" pitchFamily="34" charset="0"/>
              </a:rPr>
              <a:t>Total, </a:t>
            </a:r>
            <a:r>
              <a:rPr lang="fr-FR" sz="1200" b="1" i="1" dirty="0" smtClean="0">
                <a:solidFill>
                  <a:srgbClr val="00529C"/>
                </a:solidFill>
                <a:latin typeface="Verdana" panose="020B0604030504040204" pitchFamily="34" charset="0"/>
                <a:ea typeface="Verdana" panose="020B0604030504040204" pitchFamily="34" charset="0"/>
                <a:cs typeface="Verdana" panose="020B0604030504040204" pitchFamily="34" charset="0"/>
              </a:rPr>
              <a:t>USD/capita</a:t>
            </a:r>
            <a:r>
              <a:rPr lang="fr-FR" sz="1200" b="1" i="1" dirty="0">
                <a:solidFill>
                  <a:srgbClr val="00529C"/>
                </a:solidFill>
                <a:latin typeface="Verdana" panose="020B0604030504040204" pitchFamily="34" charset="0"/>
                <a:ea typeface="Verdana" panose="020B0604030504040204" pitchFamily="34" charset="0"/>
                <a:cs typeface="Verdana" panose="020B0604030504040204" pitchFamily="34" charset="0"/>
              </a:rPr>
              <a:t>, 2009 – 2016 (OCDE)</a:t>
            </a:r>
          </a:p>
        </c:rich>
      </c:tx>
      <c:layout/>
      <c:overlay val="0"/>
    </c:title>
    <c:autoTitleDeleted val="0"/>
    <c:plotArea>
      <c:layout/>
      <c:lineChart>
        <c:grouping val="standard"/>
        <c:varyColors val="0"/>
        <c:ser>
          <c:idx val="0"/>
          <c:order val="0"/>
          <c:tx>
            <c:strRef>
              <c:f>DP_LIVE_05102017140839837!$C$18</c:f>
              <c:strCache>
                <c:ptCount val="1"/>
                <c:pt idx="0">
                  <c:v>Allemagne</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DP_LIVE_05102017140839837!$D$18:$K$18</c:f>
              <c:numCache>
                <c:formatCode>0</c:formatCode>
                <c:ptCount val="8"/>
                <c:pt idx="0">
                  <c:v>38582</c:v>
                </c:pt>
                <c:pt idx="1">
                  <c:v>40781</c:v>
                </c:pt>
                <c:pt idx="2">
                  <c:v>43770</c:v>
                </c:pt>
                <c:pt idx="3">
                  <c:v>44586</c:v>
                </c:pt>
                <c:pt idx="4">
                  <c:v>46315</c:v>
                </c:pt>
                <c:pt idx="5">
                  <c:v>48104</c:v>
                </c:pt>
                <c:pt idx="6">
                  <c:v>49043</c:v>
                </c:pt>
              </c:numCache>
            </c:numRef>
          </c:val>
          <c:smooth val="0"/>
        </c:ser>
        <c:ser>
          <c:idx val="1"/>
          <c:order val="1"/>
          <c:tx>
            <c:strRef>
              <c:f>DP_LIVE_05102017140839837!$C$19</c:f>
              <c:strCache>
                <c:ptCount val="1"/>
                <c:pt idx="0">
                  <c:v>France</c:v>
                </c:pt>
              </c:strCache>
            </c:strRef>
          </c:tx>
          <c:dLbls>
            <c:numFmt formatCode="#,##0" sourceLinked="0"/>
            <c:txPr>
              <a:bodyPr/>
              <a:lstStyle/>
              <a:p>
                <a:pPr>
                  <a:defRPr>
                    <a:solidFill>
                      <a:srgbClr val="00529C"/>
                    </a:solidFill>
                  </a:defRPr>
                </a:pPr>
                <a:endParaRPr lang="fr-FR"/>
              </a:p>
            </c:txPr>
            <c:dLblPos val="t"/>
            <c:showLegendKey val="0"/>
            <c:showVal val="1"/>
            <c:showCatName val="0"/>
            <c:showSerName val="0"/>
            <c:showPercent val="0"/>
            <c:showBubbleSize val="0"/>
            <c:showLeaderLines val="0"/>
          </c:dLbls>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DP_LIVE_05102017140839837!$D$19:$K$19</c:f>
              <c:numCache>
                <c:formatCode>0</c:formatCode>
                <c:ptCount val="8"/>
                <c:pt idx="0">
                  <c:v>35417</c:v>
                </c:pt>
                <c:pt idx="1">
                  <c:v>36793</c:v>
                </c:pt>
                <c:pt idx="2">
                  <c:v>38348</c:v>
                </c:pt>
                <c:pt idx="3">
                  <c:v>38205</c:v>
                </c:pt>
                <c:pt idx="4">
                  <c:v>40066</c:v>
                </c:pt>
                <c:pt idx="5">
                  <c:v>40825</c:v>
                </c:pt>
                <c:pt idx="6">
                  <c:v>41823</c:v>
                </c:pt>
                <c:pt idx="7">
                  <c:v>42150</c:v>
                </c:pt>
              </c:numCache>
            </c:numRef>
          </c:val>
          <c:smooth val="0"/>
        </c:ser>
        <c:ser>
          <c:idx val="2"/>
          <c:order val="2"/>
          <c:tx>
            <c:strRef>
              <c:f>DP_LIVE_05102017140839837!$C$20</c:f>
              <c:strCache>
                <c:ptCount val="1"/>
                <c:pt idx="0">
                  <c:v>OCDE - Total</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DP_LIVE_05102017140839837!$D$20:$K$20</c:f>
              <c:numCache>
                <c:formatCode>0</c:formatCode>
                <c:ptCount val="8"/>
                <c:pt idx="0">
                  <c:v>33998</c:v>
                </c:pt>
                <c:pt idx="1">
                  <c:v>35444</c:v>
                </c:pt>
                <c:pt idx="2">
                  <c:v>36894</c:v>
                </c:pt>
                <c:pt idx="3">
                  <c:v>37960</c:v>
                </c:pt>
                <c:pt idx="4">
                  <c:v>39239</c:v>
                </c:pt>
                <c:pt idx="5">
                  <c:v>40439</c:v>
                </c:pt>
              </c:numCache>
            </c:numRef>
          </c:val>
          <c:smooth val="0"/>
        </c:ser>
        <c:ser>
          <c:idx val="3"/>
          <c:order val="3"/>
          <c:tx>
            <c:strRef>
              <c:f>DP_LIVE_05102017140839837!$C$21</c:f>
              <c:strCache>
                <c:ptCount val="1"/>
                <c:pt idx="0">
                  <c:v>Royaume-Uni</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DP_LIVE_05102017140839837!$D$21:$K$21</c:f>
              <c:numCache>
                <c:formatCode>0</c:formatCode>
                <c:ptCount val="8"/>
                <c:pt idx="0">
                  <c:v>34533</c:v>
                </c:pt>
                <c:pt idx="1">
                  <c:v>36204</c:v>
                </c:pt>
                <c:pt idx="2">
                  <c:v>36881</c:v>
                </c:pt>
                <c:pt idx="3">
                  <c:v>37426</c:v>
                </c:pt>
                <c:pt idx="4">
                  <c:v>38798</c:v>
                </c:pt>
                <c:pt idx="5">
                  <c:v>40188</c:v>
                </c:pt>
                <c:pt idx="6">
                  <c:v>41205</c:v>
                </c:pt>
                <c:pt idx="7">
                  <c:v>42143</c:v>
                </c:pt>
              </c:numCache>
            </c:numRef>
          </c:val>
          <c:smooth val="0"/>
        </c:ser>
        <c:ser>
          <c:idx val="4"/>
          <c:order val="4"/>
          <c:tx>
            <c:strRef>
              <c:f>DP_LIVE_05102017140839837!$C$22</c:f>
              <c:strCache>
                <c:ptCount val="1"/>
                <c:pt idx="0">
                  <c:v>UE28</c:v>
                </c:pt>
              </c:strCache>
            </c:strRef>
          </c:tx>
          <c:cat>
            <c:numRef>
              <c:f>DP_LIVE_05102017140839837!$D$17:$K$17</c:f>
              <c:numCache>
                <c:formatCode>0</c:formatCode>
                <c:ptCount val="8"/>
                <c:pt idx="0">
                  <c:v>2009</c:v>
                </c:pt>
                <c:pt idx="1">
                  <c:v>2010</c:v>
                </c:pt>
                <c:pt idx="2">
                  <c:v>2011</c:v>
                </c:pt>
                <c:pt idx="3">
                  <c:v>2012</c:v>
                </c:pt>
                <c:pt idx="4">
                  <c:v>2013</c:v>
                </c:pt>
                <c:pt idx="5">
                  <c:v>2014</c:v>
                </c:pt>
                <c:pt idx="6">
                  <c:v>2015</c:v>
                </c:pt>
                <c:pt idx="7">
                  <c:v>2016</c:v>
                </c:pt>
              </c:numCache>
            </c:numRef>
          </c:cat>
          <c:val>
            <c:numRef>
              <c:f>DP_LIVE_05102017140839837!$D$22:$K$22</c:f>
              <c:numCache>
                <c:formatCode>0</c:formatCode>
                <c:ptCount val="8"/>
                <c:pt idx="0">
                  <c:v>32183</c:v>
                </c:pt>
                <c:pt idx="1">
                  <c:v>33379</c:v>
                </c:pt>
                <c:pt idx="2">
                  <c:v>34681</c:v>
                </c:pt>
                <c:pt idx="3">
                  <c:v>35199</c:v>
                </c:pt>
                <c:pt idx="4">
                  <c:v>36409</c:v>
                </c:pt>
                <c:pt idx="5">
                  <c:v>37415</c:v>
                </c:pt>
                <c:pt idx="6">
                  <c:v>38372</c:v>
                </c:pt>
              </c:numCache>
            </c:numRef>
          </c:val>
          <c:smooth val="0"/>
        </c:ser>
        <c:dLbls>
          <c:showLegendKey val="0"/>
          <c:showVal val="0"/>
          <c:showCatName val="0"/>
          <c:showSerName val="0"/>
          <c:showPercent val="0"/>
          <c:showBubbleSize val="0"/>
        </c:dLbls>
        <c:marker val="1"/>
        <c:smooth val="0"/>
        <c:axId val="83582336"/>
        <c:axId val="83588224"/>
      </c:lineChart>
      <c:catAx>
        <c:axId val="83582336"/>
        <c:scaling>
          <c:orientation val="minMax"/>
        </c:scaling>
        <c:delete val="0"/>
        <c:axPos val="b"/>
        <c:numFmt formatCode="0" sourceLinked="1"/>
        <c:majorTickMark val="out"/>
        <c:minorTickMark val="none"/>
        <c:tickLblPos val="nextTo"/>
        <c:spPr>
          <a:ln>
            <a:noFill/>
          </a:ln>
        </c:spPr>
        <c:txPr>
          <a:bodyPr/>
          <a:lstStyle/>
          <a:p>
            <a:pPr>
              <a:defRPr sz="1200" b="1">
                <a:solidFill>
                  <a:schemeClr val="bg1"/>
                </a:solidFill>
              </a:defRPr>
            </a:pPr>
            <a:endParaRPr lang="fr-FR"/>
          </a:p>
        </c:txPr>
        <c:crossAx val="83588224"/>
        <c:crosses val="autoZero"/>
        <c:auto val="1"/>
        <c:lblAlgn val="ctr"/>
        <c:lblOffset val="100"/>
        <c:noMultiLvlLbl val="0"/>
      </c:catAx>
      <c:valAx>
        <c:axId val="83588224"/>
        <c:scaling>
          <c:orientation val="minMax"/>
          <c:max val="50000"/>
          <c:min val="30000"/>
        </c:scaling>
        <c:delete val="0"/>
        <c:axPos val="l"/>
        <c:numFmt formatCode="#,##0" sourceLinked="0"/>
        <c:majorTickMark val="out"/>
        <c:minorTickMark val="none"/>
        <c:tickLblPos val="nextTo"/>
        <c:spPr>
          <a:ln>
            <a:noFill/>
          </a:ln>
        </c:spPr>
        <c:txPr>
          <a:bodyPr/>
          <a:lstStyle/>
          <a:p>
            <a:pPr>
              <a:defRPr sz="1100">
                <a:solidFill>
                  <a:srgbClr val="00529C"/>
                </a:solidFill>
              </a:defRPr>
            </a:pPr>
            <a:endParaRPr lang="fr-FR"/>
          </a:p>
        </c:txPr>
        <c:crossAx val="83582336"/>
        <c:crosses val="autoZero"/>
        <c:crossBetween val="between"/>
        <c:majorUnit val="5000"/>
      </c:valAx>
      <c:spPr>
        <a:noFill/>
        <a:ln w="25400">
          <a:noFill/>
        </a:ln>
      </c:spPr>
    </c:plotArea>
    <c:legend>
      <c:legendPos val="b"/>
      <c:legendEntry>
        <c:idx val="1"/>
        <c:txPr>
          <a:bodyPr/>
          <a:lstStyle/>
          <a:p>
            <a:pPr>
              <a:defRPr sz="1600" b="1">
                <a:solidFill>
                  <a:srgbClr val="00529C"/>
                </a:solidFill>
                <a:latin typeface="Verdana" panose="020B0604030504040204" pitchFamily="34" charset="0"/>
                <a:ea typeface="Verdana" panose="020B0604030504040204" pitchFamily="34" charset="0"/>
                <a:cs typeface="Verdana" panose="020B0604030504040204" pitchFamily="34" charset="0"/>
              </a:defRPr>
            </a:pPr>
            <a:endParaRPr lang="fr-FR"/>
          </a:p>
        </c:txPr>
      </c:legendEntry>
      <c:layout/>
      <c:overlay val="0"/>
      <c:txPr>
        <a:bodyPr/>
        <a:lstStyle/>
        <a:p>
          <a:pPr>
            <a:defRPr>
              <a:solidFill>
                <a:srgbClr val="00529C"/>
              </a:solidFill>
              <a:latin typeface="Verdana" panose="020B0604030504040204" pitchFamily="34" charset="0"/>
              <a:ea typeface="Verdana" panose="020B0604030504040204" pitchFamily="34" charset="0"/>
              <a:cs typeface="Verdana" panose="020B0604030504040204" pitchFamily="34" charset="0"/>
            </a:defRPr>
          </a:pPr>
          <a:endParaRPr lang="fr-FR"/>
        </a:p>
      </c:tx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rgbClr val="00529C"/>
                </a:solidFill>
              </a:defRPr>
            </a:pPr>
            <a:r>
              <a:rPr lang="en-US" sz="1600" dirty="0">
                <a:solidFill>
                  <a:srgbClr val="00529C"/>
                </a:solidFill>
              </a:rPr>
              <a:t>Croissance démographique moyenne anuelle en % </a:t>
            </a:r>
            <a:endParaRPr lang="en-US" sz="1600" dirty="0" smtClean="0">
              <a:solidFill>
                <a:srgbClr val="00529C"/>
              </a:solidFill>
            </a:endParaRPr>
          </a:p>
          <a:p>
            <a:pPr>
              <a:defRPr>
                <a:solidFill>
                  <a:srgbClr val="00529C"/>
                </a:solidFill>
              </a:defRPr>
            </a:pPr>
            <a:r>
              <a:rPr lang="en-US" sz="1400" dirty="0" smtClean="0">
                <a:solidFill>
                  <a:srgbClr val="00529C"/>
                </a:solidFill>
              </a:rPr>
              <a:t>2000-2016</a:t>
            </a:r>
            <a:endParaRPr lang="en-US" sz="1400" dirty="0">
              <a:solidFill>
                <a:srgbClr val="00529C"/>
              </a:solidFill>
            </a:endParaRPr>
          </a:p>
          <a:p>
            <a:pPr>
              <a:defRPr>
                <a:solidFill>
                  <a:srgbClr val="00529C"/>
                </a:solidFill>
              </a:defRPr>
            </a:pPr>
            <a:r>
              <a:rPr lang="en-US" sz="1050" b="0" dirty="0">
                <a:solidFill>
                  <a:srgbClr val="00529C"/>
                </a:solidFill>
              </a:rPr>
              <a:t>Source : Banque mondiale</a:t>
            </a:r>
          </a:p>
        </c:rich>
      </c:tx>
      <c:layout/>
      <c:overlay val="0"/>
    </c:title>
    <c:autoTitleDeleted val="0"/>
    <c:plotArea>
      <c:layout/>
      <c:barChart>
        <c:barDir val="col"/>
        <c:grouping val="clustered"/>
        <c:varyColors val="0"/>
        <c:ser>
          <c:idx val="0"/>
          <c:order val="0"/>
          <c:tx>
            <c:strRef>
              <c:f>DP_LIVE_05102017140839837!$J$63</c:f>
              <c:strCache>
                <c:ptCount val="1"/>
                <c:pt idx="0">
                  <c:v>Croissance démographique moyenne anuelle en % (2000-2016)</c:v>
                </c:pt>
              </c:strCache>
            </c:strRef>
          </c:tx>
          <c:invertIfNegative val="0"/>
          <c:dPt>
            <c:idx val="0"/>
            <c:invertIfNegative val="0"/>
            <c:bubble3D val="0"/>
            <c:spPr>
              <a:solidFill>
                <a:srgbClr val="C00000"/>
              </a:solidFill>
            </c:spPr>
          </c:dPt>
          <c:dLbls>
            <c:dLbl>
              <c:idx val="0"/>
              <c:layout/>
              <c:dLblPos val="ctr"/>
              <c:showLegendKey val="0"/>
              <c:showVal val="1"/>
              <c:showCatName val="0"/>
              <c:showSerName val="0"/>
              <c:showPercent val="0"/>
              <c:showBubbleSize val="0"/>
            </c:dLbl>
            <c:dLbl>
              <c:idx val="2"/>
              <c:layout/>
              <c:dLblPos val="ctr"/>
              <c:showLegendKey val="0"/>
              <c:showVal val="1"/>
              <c:showCatName val="0"/>
              <c:showSerName val="0"/>
              <c:showPercent val="0"/>
              <c:showBubbleSize val="0"/>
            </c:dLbl>
            <c:dLbl>
              <c:idx val="3"/>
              <c:layout/>
              <c:dLblPos val="ctr"/>
              <c:showLegendKey val="0"/>
              <c:showVal val="1"/>
              <c:showCatName val="0"/>
              <c:showSerName val="0"/>
              <c:showPercent val="0"/>
              <c:showBubbleSize val="0"/>
            </c:dLbl>
            <c:txPr>
              <a:bodyPr/>
              <a:lstStyle/>
              <a:p>
                <a:pPr>
                  <a:defRPr sz="1200" b="1"/>
                </a:pPr>
                <a:endParaRPr lang="fr-FR"/>
              </a:p>
            </c:txPr>
            <c:dLblPos val="ctr"/>
            <c:showLegendKey val="0"/>
            <c:showVal val="0"/>
            <c:showCatName val="0"/>
            <c:showSerName val="0"/>
            <c:showPercent val="0"/>
            <c:showBubbleSize val="0"/>
          </c:dLbls>
          <c:cat>
            <c:strRef>
              <c:f>DP_LIVE_05102017140839837!$I$64:$I$67</c:f>
              <c:strCache>
                <c:ptCount val="4"/>
                <c:pt idx="0">
                  <c:v>France</c:v>
                </c:pt>
                <c:pt idx="1">
                  <c:v>Allemagne</c:v>
                </c:pt>
                <c:pt idx="2">
                  <c:v>Royaume-Uni</c:v>
                </c:pt>
                <c:pt idx="3">
                  <c:v>Europe et Asie centrale</c:v>
                </c:pt>
              </c:strCache>
            </c:strRef>
          </c:cat>
          <c:val>
            <c:numRef>
              <c:f>DP_LIVE_05102017140839837!$J$64:$J$67</c:f>
              <c:numCache>
                <c:formatCode>General</c:formatCode>
                <c:ptCount val="4"/>
                <c:pt idx="0">
                  <c:v>0.6</c:v>
                </c:pt>
                <c:pt idx="1">
                  <c:v>0</c:v>
                </c:pt>
                <c:pt idx="2">
                  <c:v>0.7</c:v>
                </c:pt>
                <c:pt idx="3">
                  <c:v>0.4</c:v>
                </c:pt>
              </c:numCache>
            </c:numRef>
          </c:val>
        </c:ser>
        <c:dLbls>
          <c:dLblPos val="ctr"/>
          <c:showLegendKey val="0"/>
          <c:showVal val="1"/>
          <c:showCatName val="0"/>
          <c:showSerName val="0"/>
          <c:showPercent val="0"/>
          <c:showBubbleSize val="0"/>
        </c:dLbls>
        <c:gapWidth val="150"/>
        <c:axId val="83259776"/>
        <c:axId val="83261312"/>
      </c:barChart>
      <c:catAx>
        <c:axId val="83259776"/>
        <c:scaling>
          <c:orientation val="minMax"/>
        </c:scaling>
        <c:delete val="0"/>
        <c:axPos val="b"/>
        <c:majorTickMark val="out"/>
        <c:minorTickMark val="none"/>
        <c:tickLblPos val="nextTo"/>
        <c:spPr>
          <a:ln>
            <a:noFill/>
          </a:ln>
        </c:spPr>
        <c:txPr>
          <a:bodyPr/>
          <a:lstStyle/>
          <a:p>
            <a:pPr>
              <a:defRPr sz="1100" i="1">
                <a:solidFill>
                  <a:srgbClr val="00529C"/>
                </a:solidFill>
              </a:defRPr>
            </a:pPr>
            <a:endParaRPr lang="fr-FR"/>
          </a:p>
        </c:txPr>
        <c:crossAx val="83261312"/>
        <c:crosses val="autoZero"/>
        <c:auto val="1"/>
        <c:lblAlgn val="ctr"/>
        <c:lblOffset val="100"/>
        <c:noMultiLvlLbl val="0"/>
      </c:catAx>
      <c:valAx>
        <c:axId val="83261312"/>
        <c:scaling>
          <c:orientation val="minMax"/>
        </c:scaling>
        <c:delete val="0"/>
        <c:axPos val="l"/>
        <c:numFmt formatCode="General" sourceLinked="1"/>
        <c:majorTickMark val="out"/>
        <c:minorTickMark val="none"/>
        <c:tickLblPos val="nextTo"/>
        <c:txPr>
          <a:bodyPr/>
          <a:lstStyle/>
          <a:p>
            <a:pPr>
              <a:defRPr>
                <a:solidFill>
                  <a:srgbClr val="00529C"/>
                </a:solidFill>
              </a:defRPr>
            </a:pPr>
            <a:endParaRPr lang="fr-FR"/>
          </a:p>
        </c:txPr>
        <c:crossAx val="83259776"/>
        <c:crosses val="autoZero"/>
        <c:crossBetween val="between"/>
        <c:majorUnit val="0.2"/>
      </c:valAx>
    </c:plotArea>
    <c:plotVisOnly val="1"/>
    <c:dispBlanksAs val="gap"/>
    <c:showDLblsOverMax val="0"/>
  </c:chart>
  <c:txPr>
    <a:bodyPr/>
    <a:lstStyle/>
    <a:p>
      <a:pPr>
        <a:defRPr>
          <a:solidFill>
            <a:schemeClr val="bg1"/>
          </a:solidFill>
          <a:latin typeface="Verdana" panose="020B0604030504040204" pitchFamily="34" charset="0"/>
          <a:ea typeface="Verdana" panose="020B0604030504040204" pitchFamily="34" charset="0"/>
          <a:cs typeface="Verdana" panose="020B0604030504040204" pitchFamily="34" charset="0"/>
        </a:defRPr>
      </a:pPr>
      <a:endParaRPr lang="fr-FR"/>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fr-FR" sz="1800" b="1" i="0" baseline="0" dirty="0" smtClean="0">
                <a:solidFill>
                  <a:srgbClr val="00529C"/>
                </a:solidFill>
                <a:effectLst/>
              </a:rPr>
              <a:t>Diplômés de l'enseignement supérieur 25-34 ans, % dans le même groupe d'âge</a:t>
            </a:r>
            <a:endParaRPr lang="fr-FR" b="1" dirty="0" smtClean="0">
              <a:solidFill>
                <a:srgbClr val="00529C"/>
              </a:solidFill>
              <a:effectLst/>
            </a:endParaRPr>
          </a:p>
          <a:p>
            <a:pPr>
              <a:defRPr/>
            </a:pPr>
            <a:r>
              <a:rPr lang="fr-FR" sz="1200" b="0" i="0" baseline="0" dirty="0" smtClean="0">
                <a:solidFill>
                  <a:srgbClr val="00529C"/>
                </a:solidFill>
                <a:effectLst/>
              </a:rPr>
              <a:t>Source : OCDE, Panorama de l'éducation, 2016</a:t>
            </a:r>
          </a:p>
          <a:p>
            <a:pPr>
              <a:defRPr/>
            </a:pPr>
            <a:endParaRPr lang="fr-FR" sz="1200" b="0" i="0" baseline="0" dirty="0" smtClean="0">
              <a:solidFill>
                <a:schemeClr val="bg1"/>
              </a:solidFill>
              <a:effectLst/>
            </a:endParaRPr>
          </a:p>
          <a:p>
            <a:pPr>
              <a:defRPr/>
            </a:pPr>
            <a:endParaRPr lang="fr-FR" sz="1200" dirty="0">
              <a:solidFill>
                <a:schemeClr val="bg1"/>
              </a:solidFill>
              <a:effectLst/>
            </a:endParaRPr>
          </a:p>
        </c:rich>
      </c:tx>
      <c:layout/>
      <c:overlay val="0"/>
    </c:title>
    <c:autoTitleDeleted val="0"/>
    <c:plotArea>
      <c:layout/>
      <c:barChart>
        <c:barDir val="col"/>
        <c:grouping val="clustered"/>
        <c:varyColors val="0"/>
        <c:ser>
          <c:idx val="0"/>
          <c:order val="0"/>
          <c:invertIfNegative val="0"/>
          <c:dPt>
            <c:idx val="1"/>
            <c:invertIfNegative val="0"/>
            <c:bubble3D val="0"/>
            <c:spPr>
              <a:solidFill>
                <a:srgbClr val="C00000"/>
              </a:solidFill>
            </c:spPr>
          </c:dPt>
          <c:cat>
            <c:strRef>
              <c:f>Graphiques!$D$219:$D$221</c:f>
              <c:strCache>
                <c:ptCount val="3"/>
                <c:pt idx="0">
                  <c:v>Allemagne</c:v>
                </c:pt>
                <c:pt idx="1">
                  <c:v>France</c:v>
                </c:pt>
                <c:pt idx="2">
                  <c:v>Moyenne OCDE</c:v>
                </c:pt>
              </c:strCache>
            </c:strRef>
          </c:cat>
          <c:val>
            <c:numRef>
              <c:f>Graphiques!$E$219:$E$221</c:f>
              <c:numCache>
                <c:formatCode>General</c:formatCode>
                <c:ptCount val="3"/>
                <c:pt idx="0">
                  <c:v>30.5</c:v>
                </c:pt>
                <c:pt idx="1">
                  <c:v>44</c:v>
                </c:pt>
                <c:pt idx="2">
                  <c:v>43.1</c:v>
                </c:pt>
              </c:numCache>
            </c:numRef>
          </c:val>
        </c:ser>
        <c:dLbls>
          <c:showLegendKey val="0"/>
          <c:showVal val="0"/>
          <c:showCatName val="0"/>
          <c:showSerName val="0"/>
          <c:showPercent val="0"/>
          <c:showBubbleSize val="0"/>
        </c:dLbls>
        <c:gapWidth val="150"/>
        <c:axId val="83092608"/>
        <c:axId val="83094144"/>
      </c:barChart>
      <c:catAx>
        <c:axId val="83092608"/>
        <c:scaling>
          <c:orientation val="minMax"/>
        </c:scaling>
        <c:delete val="0"/>
        <c:axPos val="b"/>
        <c:majorTickMark val="out"/>
        <c:minorTickMark val="none"/>
        <c:tickLblPos val="nextTo"/>
        <c:spPr>
          <a:ln>
            <a:noFill/>
          </a:ln>
        </c:spPr>
        <c:txPr>
          <a:bodyPr/>
          <a:lstStyle/>
          <a:p>
            <a:pPr>
              <a:defRPr>
                <a:solidFill>
                  <a:srgbClr val="00529C"/>
                </a:solidFill>
              </a:defRPr>
            </a:pPr>
            <a:endParaRPr lang="fr-FR"/>
          </a:p>
        </c:txPr>
        <c:crossAx val="83094144"/>
        <c:crosses val="autoZero"/>
        <c:auto val="1"/>
        <c:lblAlgn val="ctr"/>
        <c:lblOffset val="100"/>
        <c:noMultiLvlLbl val="0"/>
      </c:catAx>
      <c:valAx>
        <c:axId val="83094144"/>
        <c:scaling>
          <c:orientation val="minMax"/>
        </c:scaling>
        <c:delete val="0"/>
        <c:axPos val="l"/>
        <c:numFmt formatCode="General" sourceLinked="1"/>
        <c:majorTickMark val="out"/>
        <c:minorTickMark val="none"/>
        <c:tickLblPos val="nextTo"/>
        <c:txPr>
          <a:bodyPr/>
          <a:lstStyle/>
          <a:p>
            <a:pPr>
              <a:defRPr>
                <a:solidFill>
                  <a:srgbClr val="00529C"/>
                </a:solidFill>
              </a:defRPr>
            </a:pPr>
            <a:endParaRPr lang="fr-FR"/>
          </a:p>
        </c:txPr>
        <c:crossAx val="83092608"/>
        <c:crosses val="autoZero"/>
        <c:crossBetween val="between"/>
      </c:valAx>
    </c:plotArea>
    <c:plotVisOnly val="1"/>
    <c:dispBlanksAs val="gap"/>
    <c:showDLblsOverMax val="0"/>
  </c:chart>
  <c:txPr>
    <a:bodyPr/>
    <a:lstStyle/>
    <a:p>
      <a:pPr>
        <a:defRPr>
          <a:solidFill>
            <a:schemeClr val="bg1"/>
          </a:solidFill>
        </a:defRPr>
      </a:pPr>
      <a:endParaRPr lang="fr-FR"/>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870FEA-B8EC-43DC-95C8-7C139427EF33}"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fr-FR"/>
        </a:p>
      </dgm:t>
    </dgm:pt>
    <dgm:pt modelId="{B035ECE9-5CBB-46F7-8563-3B5B20A27369}">
      <dgm:prSet phldrT="[Texte]" custT="1"/>
      <dgm:spPr>
        <a:xfrm>
          <a:off x="639" y="215144"/>
          <a:ext cx="1513654" cy="949689"/>
        </a:xfrm>
        <a:solidFill>
          <a:srgbClr val="00529C"/>
        </a:solidFill>
      </dgm:spPr>
      <dgm:t>
        <a:bodyPr/>
        <a:lstStyle/>
        <a:p>
          <a:r>
            <a:rPr lang="en-US" sz="1400" dirty="0" err="1" smtClean="0">
              <a:latin typeface="Calibri" panose="020F0502020204030204" pitchFamily="34" charset="0"/>
              <a:ea typeface="+mn-ea"/>
              <a:cs typeface="+mn-cs"/>
            </a:rPr>
            <a:t>Une</a:t>
          </a:r>
          <a:r>
            <a:rPr lang="en-US" sz="1400" dirty="0" smtClean="0">
              <a:latin typeface="Calibri" panose="020F0502020204030204" pitchFamily="34" charset="0"/>
              <a:ea typeface="+mn-ea"/>
              <a:cs typeface="+mn-cs"/>
            </a:rPr>
            <a:t> </a:t>
          </a:r>
          <a:r>
            <a:rPr lang="en-US" sz="1400" dirty="0" err="1" smtClean="0">
              <a:latin typeface="Calibri" panose="020F0502020204030204" pitchFamily="34" charset="0"/>
              <a:ea typeface="+mn-ea"/>
              <a:cs typeface="+mn-cs"/>
            </a:rPr>
            <a:t>fiscalité</a:t>
          </a:r>
          <a:r>
            <a:rPr lang="en-US" sz="1400" dirty="0" smtClean="0">
              <a:latin typeface="Calibri" panose="020F0502020204030204" pitchFamily="34" charset="0"/>
              <a:ea typeface="+mn-ea"/>
              <a:cs typeface="+mn-cs"/>
            </a:rPr>
            <a:t> </a:t>
          </a:r>
          <a:r>
            <a:rPr lang="en-US" sz="1400" dirty="0" err="1" smtClean="0">
              <a:latin typeface="Calibri" panose="020F0502020204030204" pitchFamily="34" charset="0"/>
              <a:ea typeface="+mn-ea"/>
              <a:cs typeface="+mn-cs"/>
            </a:rPr>
            <a:t>davantage</a:t>
          </a:r>
          <a:r>
            <a:rPr lang="en-US" sz="1400" dirty="0" smtClean="0">
              <a:latin typeface="Calibri" panose="020F0502020204030204" pitchFamily="34" charset="0"/>
              <a:ea typeface="+mn-ea"/>
              <a:cs typeface="+mn-cs"/>
            </a:rPr>
            <a:t> comprehensible pour les </a:t>
          </a:r>
          <a:r>
            <a:rPr lang="en-US" sz="1400" dirty="0" err="1" smtClean="0">
              <a:latin typeface="Calibri" panose="020F0502020204030204" pitchFamily="34" charset="0"/>
              <a:ea typeface="+mn-ea"/>
              <a:cs typeface="+mn-cs"/>
            </a:rPr>
            <a:t>investisseurs</a:t>
          </a:r>
          <a:r>
            <a:rPr lang="en-US" sz="1400" dirty="0" smtClean="0">
              <a:latin typeface="Calibri" panose="020F0502020204030204" pitchFamily="34" charset="0"/>
              <a:ea typeface="+mn-ea"/>
              <a:cs typeface="+mn-cs"/>
            </a:rPr>
            <a:t> et plus </a:t>
          </a:r>
          <a:r>
            <a:rPr lang="en-US" sz="1400" dirty="0" err="1" smtClean="0">
              <a:latin typeface="Calibri" panose="020F0502020204030204" pitchFamily="34" charset="0"/>
              <a:ea typeface="+mn-ea"/>
              <a:cs typeface="+mn-cs"/>
            </a:rPr>
            <a:t>proche</a:t>
          </a:r>
          <a:r>
            <a:rPr lang="en-US" sz="1400" dirty="0" smtClean="0">
              <a:latin typeface="Calibri" panose="020F0502020204030204" pitchFamily="34" charset="0"/>
              <a:ea typeface="+mn-ea"/>
              <a:cs typeface="+mn-cs"/>
            </a:rPr>
            <a:t> de </a:t>
          </a:r>
          <a:r>
            <a:rPr lang="en-US" sz="1400" dirty="0" err="1" smtClean="0">
              <a:latin typeface="Calibri" panose="020F0502020204030204" pitchFamily="34" charset="0"/>
              <a:ea typeface="+mn-ea"/>
              <a:cs typeface="+mn-cs"/>
            </a:rPr>
            <a:t>celle</a:t>
          </a:r>
          <a:r>
            <a:rPr lang="en-US" sz="1400" dirty="0" smtClean="0">
              <a:latin typeface="Calibri" panose="020F0502020204030204" pitchFamily="34" charset="0"/>
              <a:ea typeface="+mn-ea"/>
              <a:cs typeface="+mn-cs"/>
            </a:rPr>
            <a:t> de </a:t>
          </a:r>
          <a:r>
            <a:rPr lang="en-US" sz="1400" dirty="0" err="1" smtClean="0">
              <a:latin typeface="Calibri" panose="020F0502020204030204" pitchFamily="34" charset="0"/>
              <a:ea typeface="+mn-ea"/>
              <a:cs typeface="+mn-cs"/>
            </a:rPr>
            <a:t>nos</a:t>
          </a:r>
          <a:r>
            <a:rPr lang="en-US" sz="1400" dirty="0" smtClean="0">
              <a:latin typeface="Calibri" panose="020F0502020204030204" pitchFamily="34" charset="0"/>
              <a:ea typeface="+mn-ea"/>
              <a:cs typeface="+mn-cs"/>
            </a:rPr>
            <a:t> </a:t>
          </a:r>
          <a:r>
            <a:rPr lang="en-US" sz="1400" dirty="0" err="1" smtClean="0">
              <a:latin typeface="Calibri" panose="020F0502020204030204" pitchFamily="34" charset="0"/>
              <a:ea typeface="+mn-ea"/>
              <a:cs typeface="+mn-cs"/>
            </a:rPr>
            <a:t>partenaires</a:t>
          </a:r>
          <a:r>
            <a:rPr lang="en-US" sz="1400" dirty="0" smtClean="0">
              <a:latin typeface="Calibri" panose="020F0502020204030204" pitchFamily="34" charset="0"/>
              <a:ea typeface="+mn-ea"/>
              <a:cs typeface="+mn-cs"/>
            </a:rPr>
            <a:t>. </a:t>
          </a:r>
          <a:endParaRPr lang="fr-FR" sz="1400" dirty="0">
            <a:latin typeface="Calibri"/>
            <a:ea typeface="+mn-ea"/>
            <a:cs typeface="+mn-cs"/>
          </a:endParaRPr>
        </a:p>
      </dgm:t>
    </dgm:pt>
    <dgm:pt modelId="{535ED4B5-FB8F-44A5-8CA3-560ED1978E77}" type="parTrans" cxnId="{096C19D8-5F3A-4F5A-889E-8E0144E0784A}">
      <dgm:prSet/>
      <dgm:spPr/>
      <dgm:t>
        <a:bodyPr/>
        <a:lstStyle/>
        <a:p>
          <a:endParaRPr lang="fr-FR" sz="1400"/>
        </a:p>
      </dgm:t>
    </dgm:pt>
    <dgm:pt modelId="{ADDA4D9A-2172-4662-B5DA-7D00B71CA0BC}" type="sibTrans" cxnId="{096C19D8-5F3A-4F5A-889E-8E0144E0784A}">
      <dgm:prSet/>
      <dgm:spPr>
        <a:ln>
          <a:solidFill>
            <a:srgbClr val="00529C"/>
          </a:solidFill>
        </a:ln>
      </dgm:spPr>
      <dgm:t>
        <a:bodyPr/>
        <a:lstStyle/>
        <a:p>
          <a:endParaRPr lang="fr-FR" sz="1400"/>
        </a:p>
      </dgm:t>
    </dgm:pt>
    <dgm:pt modelId="{790AA056-EE81-458D-B11B-3EEC16292B05}">
      <dgm:prSet phldrT="[Texte]" custT="1"/>
      <dgm:spPr>
        <a:xfrm>
          <a:off x="3349347" y="198239"/>
          <a:ext cx="1591865" cy="983499"/>
        </a:xfrm>
        <a:solidFill>
          <a:srgbClr val="00529C"/>
        </a:solidFill>
      </dgm:spPr>
      <dgm:t>
        <a:bodyPr/>
        <a:lstStyle/>
        <a:p>
          <a:r>
            <a:rPr lang="en-US" sz="1400" dirty="0" smtClean="0">
              <a:latin typeface="Calibri" panose="020F0502020204030204" pitchFamily="34" charset="0"/>
              <a:ea typeface="+mn-ea"/>
              <a:cs typeface="+mn-cs"/>
            </a:rPr>
            <a:t>Promotion de </a:t>
          </a:r>
          <a:r>
            <a:rPr lang="en-US" sz="1400" dirty="0" err="1" smtClean="0">
              <a:latin typeface="Calibri" panose="020F0502020204030204" pitchFamily="34" charset="0"/>
              <a:ea typeface="+mn-ea"/>
              <a:cs typeface="+mn-cs"/>
            </a:rPr>
            <a:t>l’investissement</a:t>
          </a:r>
          <a:r>
            <a:rPr lang="en-US" sz="1400" dirty="0" smtClean="0">
              <a:latin typeface="Calibri" panose="020F0502020204030204" pitchFamily="34" charset="0"/>
              <a:ea typeface="+mn-ea"/>
              <a:cs typeface="+mn-cs"/>
            </a:rPr>
            <a:t> et </a:t>
          </a:r>
          <a:r>
            <a:rPr lang="en-US" sz="1400" dirty="0" err="1" smtClean="0">
              <a:latin typeface="Calibri" panose="020F0502020204030204" pitchFamily="34" charset="0"/>
              <a:ea typeface="+mn-ea"/>
              <a:cs typeface="+mn-cs"/>
            </a:rPr>
            <a:t>soutien</a:t>
          </a:r>
          <a:r>
            <a:rPr lang="en-US" sz="1400" dirty="0" smtClean="0">
              <a:latin typeface="Calibri" panose="020F0502020204030204" pitchFamily="34" charset="0"/>
              <a:ea typeface="+mn-ea"/>
              <a:cs typeface="+mn-cs"/>
            </a:rPr>
            <a:t> à la </a:t>
          </a:r>
          <a:r>
            <a:rPr lang="en-US" sz="1400" dirty="0" err="1" smtClean="0">
              <a:latin typeface="Calibri" panose="020F0502020204030204" pitchFamily="34" charset="0"/>
              <a:ea typeface="+mn-ea"/>
              <a:cs typeface="+mn-cs"/>
            </a:rPr>
            <a:t>croissance</a:t>
          </a:r>
          <a:r>
            <a:rPr lang="en-US" sz="1400" dirty="0" smtClean="0">
              <a:latin typeface="Calibri" panose="020F0502020204030204" pitchFamily="34" charset="0"/>
              <a:ea typeface="+mn-ea"/>
              <a:cs typeface="+mn-cs"/>
            </a:rPr>
            <a:t> par la </a:t>
          </a:r>
          <a:r>
            <a:rPr lang="en-US" sz="1400" dirty="0" err="1" smtClean="0">
              <a:latin typeface="Calibri" panose="020F0502020204030204" pitchFamily="34" charset="0"/>
              <a:ea typeface="+mn-ea"/>
              <a:cs typeface="+mn-cs"/>
            </a:rPr>
            <a:t>baisse</a:t>
          </a:r>
          <a:r>
            <a:rPr lang="en-US" sz="1400" dirty="0" smtClean="0">
              <a:latin typeface="Calibri" panose="020F0502020204030204" pitchFamily="34" charset="0"/>
              <a:ea typeface="+mn-ea"/>
              <a:cs typeface="+mn-cs"/>
            </a:rPr>
            <a:t> du </a:t>
          </a:r>
          <a:r>
            <a:rPr lang="en-US" sz="1400" dirty="0" err="1" smtClean="0">
              <a:latin typeface="Calibri" panose="020F0502020204030204" pitchFamily="34" charset="0"/>
              <a:ea typeface="+mn-ea"/>
              <a:cs typeface="+mn-cs"/>
            </a:rPr>
            <a:t>taux</a:t>
          </a:r>
          <a:r>
            <a:rPr lang="en-US" sz="1400" dirty="0" smtClean="0">
              <a:latin typeface="Calibri" panose="020F0502020204030204" pitchFamily="34" charset="0"/>
              <a:ea typeface="+mn-ea"/>
              <a:cs typeface="+mn-cs"/>
            </a:rPr>
            <a:t> marginal </a:t>
          </a:r>
          <a:r>
            <a:rPr lang="en-US" sz="1400" dirty="0" err="1" smtClean="0">
              <a:latin typeface="Calibri" panose="020F0502020204030204" pitchFamily="34" charset="0"/>
              <a:ea typeface="+mn-ea"/>
              <a:cs typeface="+mn-cs"/>
            </a:rPr>
            <a:t>d’imposition</a:t>
          </a:r>
          <a:r>
            <a:rPr lang="en-US" sz="1400" dirty="0" smtClean="0">
              <a:latin typeface="Calibri" panose="020F0502020204030204" pitchFamily="34" charset="0"/>
              <a:ea typeface="+mn-ea"/>
              <a:cs typeface="+mn-cs"/>
            </a:rPr>
            <a:t> sur le capital.</a:t>
          </a:r>
          <a:endParaRPr lang="fr-FR" sz="1400" dirty="0">
            <a:latin typeface="Calibri"/>
            <a:ea typeface="+mn-ea"/>
            <a:cs typeface="+mn-cs"/>
          </a:endParaRPr>
        </a:p>
      </dgm:t>
    </dgm:pt>
    <dgm:pt modelId="{16E2F26D-59CC-4821-B93F-827FFBA597D7}" type="parTrans" cxnId="{307D1218-5185-42E7-B1D2-09395E2B39C5}">
      <dgm:prSet/>
      <dgm:spPr/>
      <dgm:t>
        <a:bodyPr/>
        <a:lstStyle/>
        <a:p>
          <a:endParaRPr lang="fr-FR" sz="1400"/>
        </a:p>
      </dgm:t>
    </dgm:pt>
    <dgm:pt modelId="{2BC9B0D1-C260-4B1C-9F46-8CE89C5E355C}" type="sibTrans" cxnId="{307D1218-5185-42E7-B1D2-09395E2B39C5}">
      <dgm:prSet/>
      <dgm:spPr/>
      <dgm:t>
        <a:bodyPr/>
        <a:lstStyle/>
        <a:p>
          <a:endParaRPr lang="fr-FR" sz="1400"/>
        </a:p>
      </dgm:t>
    </dgm:pt>
    <dgm:pt modelId="{BFC2F6F9-1A89-4E87-90E6-46E83A0BDE44}" type="pres">
      <dgm:prSet presAssocID="{95870FEA-B8EC-43DC-95C8-7C139427EF33}" presName="Name0" presStyleCnt="0">
        <dgm:presLayoutVars>
          <dgm:chMax val="7"/>
          <dgm:chPref val="7"/>
          <dgm:dir/>
        </dgm:presLayoutVars>
      </dgm:prSet>
      <dgm:spPr/>
      <dgm:t>
        <a:bodyPr/>
        <a:lstStyle/>
        <a:p>
          <a:endParaRPr lang="fr-FR"/>
        </a:p>
      </dgm:t>
    </dgm:pt>
    <dgm:pt modelId="{A6AD177D-6C85-4944-B189-651CE03E227A}" type="pres">
      <dgm:prSet presAssocID="{95870FEA-B8EC-43DC-95C8-7C139427EF33}" presName="Name1" presStyleCnt="0"/>
      <dgm:spPr/>
    </dgm:pt>
    <dgm:pt modelId="{426CAA3F-223E-4E3B-85C2-1F10CBE39586}" type="pres">
      <dgm:prSet presAssocID="{95870FEA-B8EC-43DC-95C8-7C139427EF33}" presName="cycle" presStyleCnt="0"/>
      <dgm:spPr/>
    </dgm:pt>
    <dgm:pt modelId="{30328126-6D3D-4236-8DC9-657DD8AFED55}" type="pres">
      <dgm:prSet presAssocID="{95870FEA-B8EC-43DC-95C8-7C139427EF33}" presName="srcNode" presStyleLbl="node1" presStyleIdx="0" presStyleCnt="2"/>
      <dgm:spPr/>
    </dgm:pt>
    <dgm:pt modelId="{41D2EAC4-779F-4AA8-BDEB-9AB53304AA3A}" type="pres">
      <dgm:prSet presAssocID="{95870FEA-B8EC-43DC-95C8-7C139427EF33}" presName="conn" presStyleLbl="parChTrans1D2" presStyleIdx="0" presStyleCnt="1"/>
      <dgm:spPr/>
      <dgm:t>
        <a:bodyPr/>
        <a:lstStyle/>
        <a:p>
          <a:endParaRPr lang="fr-FR"/>
        </a:p>
      </dgm:t>
    </dgm:pt>
    <dgm:pt modelId="{F56A2D75-DF4E-41D2-A86E-8D20F01B46F9}" type="pres">
      <dgm:prSet presAssocID="{95870FEA-B8EC-43DC-95C8-7C139427EF33}" presName="extraNode" presStyleLbl="node1" presStyleIdx="0" presStyleCnt="2"/>
      <dgm:spPr/>
    </dgm:pt>
    <dgm:pt modelId="{52A0C9DB-A901-472B-8619-18F4DFA8D2E1}" type="pres">
      <dgm:prSet presAssocID="{95870FEA-B8EC-43DC-95C8-7C139427EF33}" presName="dstNode" presStyleLbl="node1" presStyleIdx="0" presStyleCnt="2"/>
      <dgm:spPr/>
    </dgm:pt>
    <dgm:pt modelId="{8BC10716-E50A-41FF-BA27-4DC1E219C1B9}" type="pres">
      <dgm:prSet presAssocID="{B035ECE9-5CBB-46F7-8563-3B5B20A27369}" presName="text_1" presStyleLbl="node1" presStyleIdx="0" presStyleCnt="2">
        <dgm:presLayoutVars>
          <dgm:bulletEnabled val="1"/>
        </dgm:presLayoutVars>
      </dgm:prSet>
      <dgm:spPr/>
      <dgm:t>
        <a:bodyPr/>
        <a:lstStyle/>
        <a:p>
          <a:endParaRPr lang="fr-FR"/>
        </a:p>
      </dgm:t>
    </dgm:pt>
    <dgm:pt modelId="{C6877E1E-D46A-4639-A5F9-7A5DF65D70D4}" type="pres">
      <dgm:prSet presAssocID="{B035ECE9-5CBB-46F7-8563-3B5B20A27369}" presName="accent_1" presStyleCnt="0"/>
      <dgm:spPr/>
    </dgm:pt>
    <dgm:pt modelId="{374D3222-160A-4AB7-BD50-BD03D42CF39E}" type="pres">
      <dgm:prSet presAssocID="{B035ECE9-5CBB-46F7-8563-3B5B20A27369}" presName="accentRepeatNode" presStyleLbl="solidFgAcc1" presStyleIdx="0" presStyleCnt="2"/>
      <dgm:spPr>
        <a:solidFill>
          <a:srgbClr val="C00000"/>
        </a:solidFill>
        <a:ln>
          <a:solidFill>
            <a:srgbClr val="00529C"/>
          </a:solidFill>
        </a:ln>
      </dgm:spPr>
      <dgm:t>
        <a:bodyPr/>
        <a:lstStyle/>
        <a:p>
          <a:endParaRPr lang="fr-FR"/>
        </a:p>
      </dgm:t>
    </dgm:pt>
    <dgm:pt modelId="{9A6119DD-D92C-4887-8220-E67194E487E9}" type="pres">
      <dgm:prSet presAssocID="{790AA056-EE81-458D-B11B-3EEC16292B05}" presName="text_2" presStyleLbl="node1" presStyleIdx="1" presStyleCnt="2">
        <dgm:presLayoutVars>
          <dgm:bulletEnabled val="1"/>
        </dgm:presLayoutVars>
      </dgm:prSet>
      <dgm:spPr/>
      <dgm:t>
        <a:bodyPr/>
        <a:lstStyle/>
        <a:p>
          <a:endParaRPr lang="fr-FR"/>
        </a:p>
      </dgm:t>
    </dgm:pt>
    <dgm:pt modelId="{676C38CB-B660-4F46-8F8A-98302C548023}" type="pres">
      <dgm:prSet presAssocID="{790AA056-EE81-458D-B11B-3EEC16292B05}" presName="accent_2" presStyleCnt="0"/>
      <dgm:spPr/>
    </dgm:pt>
    <dgm:pt modelId="{27C4AEB4-FA97-4FAB-98D2-99F10CFD1BCF}" type="pres">
      <dgm:prSet presAssocID="{790AA056-EE81-458D-B11B-3EEC16292B05}" presName="accentRepeatNode" presStyleLbl="solidFgAcc1" presStyleIdx="1" presStyleCnt="2"/>
      <dgm:spPr>
        <a:solidFill>
          <a:srgbClr val="C00000"/>
        </a:solidFill>
        <a:ln>
          <a:solidFill>
            <a:srgbClr val="00529C"/>
          </a:solidFill>
        </a:ln>
      </dgm:spPr>
      <dgm:t>
        <a:bodyPr/>
        <a:lstStyle/>
        <a:p>
          <a:endParaRPr lang="fr-FR"/>
        </a:p>
      </dgm:t>
    </dgm:pt>
  </dgm:ptLst>
  <dgm:cxnLst>
    <dgm:cxn modelId="{096C19D8-5F3A-4F5A-889E-8E0144E0784A}" srcId="{95870FEA-B8EC-43DC-95C8-7C139427EF33}" destId="{B035ECE9-5CBB-46F7-8563-3B5B20A27369}" srcOrd="0" destOrd="0" parTransId="{535ED4B5-FB8F-44A5-8CA3-560ED1978E77}" sibTransId="{ADDA4D9A-2172-4662-B5DA-7D00B71CA0BC}"/>
    <dgm:cxn modelId="{307D1218-5185-42E7-B1D2-09395E2B39C5}" srcId="{95870FEA-B8EC-43DC-95C8-7C139427EF33}" destId="{790AA056-EE81-458D-B11B-3EEC16292B05}" srcOrd="1" destOrd="0" parTransId="{16E2F26D-59CC-4821-B93F-827FFBA597D7}" sibTransId="{2BC9B0D1-C260-4B1C-9F46-8CE89C5E355C}"/>
    <dgm:cxn modelId="{63120973-977E-43BE-931D-CAFA64AC2A84}" type="presOf" srcId="{95870FEA-B8EC-43DC-95C8-7C139427EF33}" destId="{BFC2F6F9-1A89-4E87-90E6-46E83A0BDE44}" srcOrd="0" destOrd="0" presId="urn:microsoft.com/office/officeart/2008/layout/VerticalCurvedList"/>
    <dgm:cxn modelId="{11F627D5-D375-4DCD-8AAB-C0BD5A8D432D}" type="presOf" srcId="{ADDA4D9A-2172-4662-B5DA-7D00B71CA0BC}" destId="{41D2EAC4-779F-4AA8-BDEB-9AB53304AA3A}" srcOrd="0" destOrd="0" presId="urn:microsoft.com/office/officeart/2008/layout/VerticalCurvedList"/>
    <dgm:cxn modelId="{8C1133A4-A855-4448-9A60-A2A4E4C61ED4}" type="presOf" srcId="{B035ECE9-5CBB-46F7-8563-3B5B20A27369}" destId="{8BC10716-E50A-41FF-BA27-4DC1E219C1B9}" srcOrd="0" destOrd="0" presId="urn:microsoft.com/office/officeart/2008/layout/VerticalCurvedList"/>
    <dgm:cxn modelId="{D61D92A7-9195-4BC2-8B58-BF0D46D40847}" type="presOf" srcId="{790AA056-EE81-458D-B11B-3EEC16292B05}" destId="{9A6119DD-D92C-4887-8220-E67194E487E9}" srcOrd="0" destOrd="0" presId="urn:microsoft.com/office/officeart/2008/layout/VerticalCurvedList"/>
    <dgm:cxn modelId="{076915E7-4076-42E9-A2CF-891BB51DD491}" type="presParOf" srcId="{BFC2F6F9-1A89-4E87-90E6-46E83A0BDE44}" destId="{A6AD177D-6C85-4944-B189-651CE03E227A}" srcOrd="0" destOrd="0" presId="urn:microsoft.com/office/officeart/2008/layout/VerticalCurvedList"/>
    <dgm:cxn modelId="{BA5C4AD2-976A-4DB0-BE4D-FCC3AF3B0A7B}" type="presParOf" srcId="{A6AD177D-6C85-4944-B189-651CE03E227A}" destId="{426CAA3F-223E-4E3B-85C2-1F10CBE39586}" srcOrd="0" destOrd="0" presId="urn:microsoft.com/office/officeart/2008/layout/VerticalCurvedList"/>
    <dgm:cxn modelId="{65C77981-81D0-4F68-BCC3-E394DE67C5B8}" type="presParOf" srcId="{426CAA3F-223E-4E3B-85C2-1F10CBE39586}" destId="{30328126-6D3D-4236-8DC9-657DD8AFED55}" srcOrd="0" destOrd="0" presId="urn:microsoft.com/office/officeart/2008/layout/VerticalCurvedList"/>
    <dgm:cxn modelId="{D69DE34B-829C-493D-A17F-2AFED940ABCB}" type="presParOf" srcId="{426CAA3F-223E-4E3B-85C2-1F10CBE39586}" destId="{41D2EAC4-779F-4AA8-BDEB-9AB53304AA3A}" srcOrd="1" destOrd="0" presId="urn:microsoft.com/office/officeart/2008/layout/VerticalCurvedList"/>
    <dgm:cxn modelId="{5EF1779D-0115-4D54-A9DC-3AB36DCA8089}" type="presParOf" srcId="{426CAA3F-223E-4E3B-85C2-1F10CBE39586}" destId="{F56A2D75-DF4E-41D2-A86E-8D20F01B46F9}" srcOrd="2" destOrd="0" presId="urn:microsoft.com/office/officeart/2008/layout/VerticalCurvedList"/>
    <dgm:cxn modelId="{39CB8C78-20C3-4851-BB30-1C1707668F24}" type="presParOf" srcId="{426CAA3F-223E-4E3B-85C2-1F10CBE39586}" destId="{52A0C9DB-A901-472B-8619-18F4DFA8D2E1}" srcOrd="3" destOrd="0" presId="urn:microsoft.com/office/officeart/2008/layout/VerticalCurvedList"/>
    <dgm:cxn modelId="{140CF994-0360-47F5-A53B-EDE7BD92E51C}" type="presParOf" srcId="{A6AD177D-6C85-4944-B189-651CE03E227A}" destId="{8BC10716-E50A-41FF-BA27-4DC1E219C1B9}" srcOrd="1" destOrd="0" presId="urn:microsoft.com/office/officeart/2008/layout/VerticalCurvedList"/>
    <dgm:cxn modelId="{FB6B6D26-DECB-47F9-9E4D-AEAE6E067216}" type="presParOf" srcId="{A6AD177D-6C85-4944-B189-651CE03E227A}" destId="{C6877E1E-D46A-4639-A5F9-7A5DF65D70D4}" srcOrd="2" destOrd="0" presId="urn:microsoft.com/office/officeart/2008/layout/VerticalCurvedList"/>
    <dgm:cxn modelId="{21AB451F-86FD-41B2-AFCE-37FFF557CD1C}" type="presParOf" srcId="{C6877E1E-D46A-4639-A5F9-7A5DF65D70D4}" destId="{374D3222-160A-4AB7-BD50-BD03D42CF39E}" srcOrd="0" destOrd="0" presId="urn:microsoft.com/office/officeart/2008/layout/VerticalCurvedList"/>
    <dgm:cxn modelId="{322667D9-0A2B-4892-B6BC-B14E66C1CF5D}" type="presParOf" srcId="{A6AD177D-6C85-4944-B189-651CE03E227A}" destId="{9A6119DD-D92C-4887-8220-E67194E487E9}" srcOrd="3" destOrd="0" presId="urn:microsoft.com/office/officeart/2008/layout/VerticalCurvedList"/>
    <dgm:cxn modelId="{DB71A7FF-29C0-47ED-8E07-383CF078CDC8}" type="presParOf" srcId="{A6AD177D-6C85-4944-B189-651CE03E227A}" destId="{676C38CB-B660-4F46-8F8A-98302C548023}" srcOrd="4" destOrd="0" presId="urn:microsoft.com/office/officeart/2008/layout/VerticalCurvedList"/>
    <dgm:cxn modelId="{CD47D870-6975-4A20-A56E-3837D0CEBCB8}" type="presParOf" srcId="{676C38CB-B660-4F46-8F8A-98302C548023}" destId="{27C4AEB4-FA97-4FAB-98D2-99F10CFD1BCF}"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A19F9-2823-4F34-A82D-7C3A73D88160}"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fr-FR"/>
        </a:p>
      </dgm:t>
    </dgm:pt>
    <dgm:pt modelId="{9BB0F3E9-2885-4A6A-ACBA-967D3DA5D1CB}">
      <dgm:prSet custT="1"/>
      <dgm:spPr>
        <a:solidFill>
          <a:srgbClr val="00529C"/>
        </a:solidFill>
      </dgm:spPr>
      <dgm:t>
        <a:bodyPr/>
        <a:lstStyle/>
        <a:p>
          <a:r>
            <a:rPr lang="en-US" sz="1400" dirty="0" err="1" smtClean="0">
              <a:latin typeface="Calibri" panose="020F0502020204030204" pitchFamily="34" charset="0"/>
            </a:rPr>
            <a:t>Rendre</a:t>
          </a:r>
          <a:r>
            <a:rPr lang="en-US" sz="1400" dirty="0" smtClean="0">
              <a:latin typeface="Calibri" panose="020F0502020204030204" pitchFamily="34" charset="0"/>
            </a:rPr>
            <a:t> les </a:t>
          </a:r>
          <a:r>
            <a:rPr lang="en-US" sz="1400" dirty="0" err="1" smtClean="0">
              <a:latin typeface="Calibri" panose="020F0502020204030204" pitchFamily="34" charset="0"/>
            </a:rPr>
            <a:t>investissements</a:t>
          </a:r>
          <a:r>
            <a:rPr lang="en-US" sz="1400" dirty="0" smtClean="0">
              <a:latin typeface="Calibri" panose="020F0502020204030204" pitchFamily="34" charset="0"/>
            </a:rPr>
            <a:t> </a:t>
          </a:r>
          <a:r>
            <a:rPr lang="en-US" sz="1400" dirty="0" err="1" smtClean="0">
              <a:latin typeface="Calibri" panose="020F0502020204030204" pitchFamily="34" charset="0"/>
            </a:rPr>
            <a:t>productifs</a:t>
          </a:r>
          <a:r>
            <a:rPr lang="en-US" sz="1400" dirty="0" smtClean="0">
              <a:latin typeface="Calibri" panose="020F0502020204030204" pitchFamily="34" charset="0"/>
            </a:rPr>
            <a:t>/financiers plus </a:t>
          </a:r>
          <a:r>
            <a:rPr lang="en-US" sz="1400" dirty="0" err="1" smtClean="0">
              <a:latin typeface="Calibri" panose="020F0502020204030204" pitchFamily="34" charset="0"/>
            </a:rPr>
            <a:t>attractifs</a:t>
          </a:r>
          <a:r>
            <a:rPr lang="en-US" sz="1400" dirty="0" smtClean="0">
              <a:latin typeface="Calibri" panose="020F0502020204030204" pitchFamily="34" charset="0"/>
            </a:rPr>
            <a:t>.</a:t>
          </a:r>
          <a:endParaRPr lang="fr-FR" sz="1400" dirty="0"/>
        </a:p>
      </dgm:t>
    </dgm:pt>
    <dgm:pt modelId="{51CD8EE3-15EB-4BE2-A6D8-A9E0D5D76152}" type="parTrans" cxnId="{3CEA9E02-62E4-454E-803B-D296841A7C3B}">
      <dgm:prSet/>
      <dgm:spPr/>
      <dgm:t>
        <a:bodyPr/>
        <a:lstStyle/>
        <a:p>
          <a:endParaRPr lang="fr-FR"/>
        </a:p>
      </dgm:t>
    </dgm:pt>
    <dgm:pt modelId="{0AFE593B-85C4-419F-962B-797D56EB6C15}" type="sibTrans" cxnId="{3CEA9E02-62E4-454E-803B-D296841A7C3B}">
      <dgm:prSet/>
      <dgm:spPr>
        <a:ln>
          <a:solidFill>
            <a:srgbClr val="00529C"/>
          </a:solidFill>
        </a:ln>
      </dgm:spPr>
      <dgm:t>
        <a:bodyPr/>
        <a:lstStyle/>
        <a:p>
          <a:endParaRPr lang="fr-FR"/>
        </a:p>
      </dgm:t>
    </dgm:pt>
    <dgm:pt modelId="{E6F3793B-AB38-42FA-B733-25CA8D5B157B}">
      <dgm:prSet phldrT="[Texte]" custT="1"/>
      <dgm:spPr>
        <a:solidFill>
          <a:srgbClr val="00529C"/>
        </a:solidFill>
      </dgm:spPr>
      <dgm:t>
        <a:bodyPr/>
        <a:lstStyle/>
        <a:p>
          <a:r>
            <a:rPr lang="en-US" sz="1400" dirty="0" err="1" smtClean="0">
              <a:latin typeface="Calibri" panose="020F0502020204030204" pitchFamily="34" charset="0"/>
            </a:rPr>
            <a:t>Favoriser</a:t>
          </a:r>
          <a:r>
            <a:rPr lang="en-US" sz="1400" dirty="0" smtClean="0">
              <a:latin typeface="Calibri" panose="020F0502020204030204" pitchFamily="34" charset="0"/>
            </a:rPr>
            <a:t> la </a:t>
          </a:r>
          <a:r>
            <a:rPr lang="en-US" sz="1400" dirty="0" err="1" smtClean="0">
              <a:latin typeface="Calibri" panose="020F0502020204030204" pitchFamily="34" charset="0"/>
            </a:rPr>
            <a:t>création</a:t>
          </a:r>
          <a:r>
            <a:rPr lang="en-US" sz="1400" dirty="0" smtClean="0">
              <a:latin typeface="Calibri" panose="020F0502020204030204" pitchFamily="34" charset="0"/>
            </a:rPr>
            <a:t> </a:t>
          </a:r>
          <a:r>
            <a:rPr lang="en-US" sz="1400" dirty="0" err="1" smtClean="0">
              <a:latin typeface="Calibri" panose="020F0502020204030204" pitchFamily="34" charset="0"/>
            </a:rPr>
            <a:t>d’emploi</a:t>
          </a:r>
          <a:r>
            <a:rPr lang="en-US" sz="1400" dirty="0" smtClean="0">
              <a:latin typeface="Calibri" panose="020F0502020204030204" pitchFamily="34" charset="0"/>
            </a:rPr>
            <a:t> et la </a:t>
          </a:r>
          <a:r>
            <a:rPr lang="en-US" sz="1400" dirty="0" err="1" smtClean="0">
              <a:latin typeface="Calibri" panose="020F0502020204030204" pitchFamily="34" charset="0"/>
            </a:rPr>
            <a:t>croissance</a:t>
          </a:r>
          <a:r>
            <a:rPr lang="en-US" sz="1400" dirty="0" smtClean="0">
              <a:latin typeface="Calibri" panose="020F0502020204030204" pitchFamily="34" charset="0"/>
            </a:rPr>
            <a:t> </a:t>
          </a:r>
          <a:r>
            <a:rPr lang="en-US" sz="1400" dirty="0" err="1" smtClean="0">
              <a:latin typeface="Calibri" panose="020F0502020204030204" pitchFamily="34" charset="0"/>
            </a:rPr>
            <a:t>potentielle</a:t>
          </a:r>
          <a:r>
            <a:rPr lang="en-US" sz="1400" dirty="0" smtClean="0">
              <a:latin typeface="Calibri" panose="020F0502020204030204" pitchFamily="34" charset="0"/>
            </a:rPr>
            <a:t> au travers </a:t>
          </a:r>
          <a:r>
            <a:rPr lang="en-US" sz="1400" dirty="0" err="1" smtClean="0">
              <a:latin typeface="Calibri" panose="020F0502020204030204" pitchFamily="34" charset="0"/>
            </a:rPr>
            <a:t>d’investissements</a:t>
          </a:r>
          <a:r>
            <a:rPr lang="en-US" sz="1400" dirty="0" smtClean="0">
              <a:latin typeface="Calibri" panose="020F0502020204030204" pitchFamily="34" charset="0"/>
            </a:rPr>
            <a:t> hors </a:t>
          </a:r>
          <a:r>
            <a:rPr lang="en-US" sz="1400" dirty="0" err="1" smtClean="0">
              <a:latin typeface="Calibri" panose="020F0502020204030204" pitchFamily="34" charset="0"/>
            </a:rPr>
            <a:t>immobilier</a:t>
          </a:r>
          <a:r>
            <a:rPr lang="en-US" sz="1400" dirty="0" smtClean="0">
              <a:latin typeface="Calibri" panose="020F0502020204030204" pitchFamily="34" charset="0"/>
            </a:rPr>
            <a:t>.</a:t>
          </a:r>
          <a:endParaRPr lang="fr-FR" sz="1400" dirty="0"/>
        </a:p>
      </dgm:t>
    </dgm:pt>
    <dgm:pt modelId="{51FBEDC6-3868-43FA-8A92-08CAE99B12A0}" type="parTrans" cxnId="{CC15F12B-05D8-4FDB-B879-882E0D41769B}">
      <dgm:prSet/>
      <dgm:spPr/>
      <dgm:t>
        <a:bodyPr/>
        <a:lstStyle/>
        <a:p>
          <a:endParaRPr lang="fr-FR"/>
        </a:p>
      </dgm:t>
    </dgm:pt>
    <dgm:pt modelId="{314AE3D1-72F3-4F26-BFB0-E814F4AB48C4}" type="sibTrans" cxnId="{CC15F12B-05D8-4FDB-B879-882E0D41769B}">
      <dgm:prSet/>
      <dgm:spPr/>
      <dgm:t>
        <a:bodyPr/>
        <a:lstStyle/>
        <a:p>
          <a:endParaRPr lang="fr-FR"/>
        </a:p>
      </dgm:t>
    </dgm:pt>
    <dgm:pt modelId="{FC309301-F931-4787-8E90-96AD7FF37180}" type="pres">
      <dgm:prSet presAssocID="{ABBA19F9-2823-4F34-A82D-7C3A73D88160}" presName="Name0" presStyleCnt="0">
        <dgm:presLayoutVars>
          <dgm:chMax val="7"/>
          <dgm:chPref val="7"/>
          <dgm:dir/>
        </dgm:presLayoutVars>
      </dgm:prSet>
      <dgm:spPr/>
      <dgm:t>
        <a:bodyPr/>
        <a:lstStyle/>
        <a:p>
          <a:endParaRPr lang="fr-FR"/>
        </a:p>
      </dgm:t>
    </dgm:pt>
    <dgm:pt modelId="{0239D0F2-9976-4FEB-940A-990E494AAF44}" type="pres">
      <dgm:prSet presAssocID="{ABBA19F9-2823-4F34-A82D-7C3A73D88160}" presName="Name1" presStyleCnt="0"/>
      <dgm:spPr/>
    </dgm:pt>
    <dgm:pt modelId="{DACAA2AA-7F1A-43B2-A070-6AB3C2548CB4}" type="pres">
      <dgm:prSet presAssocID="{ABBA19F9-2823-4F34-A82D-7C3A73D88160}" presName="cycle" presStyleCnt="0"/>
      <dgm:spPr/>
    </dgm:pt>
    <dgm:pt modelId="{616F80B0-D714-416B-A609-2F2F5B093B6F}" type="pres">
      <dgm:prSet presAssocID="{ABBA19F9-2823-4F34-A82D-7C3A73D88160}" presName="srcNode" presStyleLbl="node1" presStyleIdx="0" presStyleCnt="2"/>
      <dgm:spPr/>
    </dgm:pt>
    <dgm:pt modelId="{795CFA7B-EB67-4CD2-A4E2-616B556FA946}" type="pres">
      <dgm:prSet presAssocID="{ABBA19F9-2823-4F34-A82D-7C3A73D88160}" presName="conn" presStyleLbl="parChTrans1D2" presStyleIdx="0" presStyleCnt="1"/>
      <dgm:spPr/>
      <dgm:t>
        <a:bodyPr/>
        <a:lstStyle/>
        <a:p>
          <a:endParaRPr lang="fr-FR"/>
        </a:p>
      </dgm:t>
    </dgm:pt>
    <dgm:pt modelId="{9171E937-6F47-48B5-85AB-4CB51850C0C7}" type="pres">
      <dgm:prSet presAssocID="{ABBA19F9-2823-4F34-A82D-7C3A73D88160}" presName="extraNode" presStyleLbl="node1" presStyleIdx="0" presStyleCnt="2"/>
      <dgm:spPr/>
    </dgm:pt>
    <dgm:pt modelId="{9654A5DF-3C0B-4FBF-9C1A-3E75AC782E3F}" type="pres">
      <dgm:prSet presAssocID="{ABBA19F9-2823-4F34-A82D-7C3A73D88160}" presName="dstNode" presStyleLbl="node1" presStyleIdx="0" presStyleCnt="2"/>
      <dgm:spPr/>
    </dgm:pt>
    <dgm:pt modelId="{63426078-6D2E-4292-BF90-B40BEF792C52}" type="pres">
      <dgm:prSet presAssocID="{9BB0F3E9-2885-4A6A-ACBA-967D3DA5D1CB}" presName="text_1" presStyleLbl="node1" presStyleIdx="0" presStyleCnt="2" custScaleX="100324">
        <dgm:presLayoutVars>
          <dgm:bulletEnabled val="1"/>
        </dgm:presLayoutVars>
      </dgm:prSet>
      <dgm:spPr/>
      <dgm:t>
        <a:bodyPr/>
        <a:lstStyle/>
        <a:p>
          <a:endParaRPr lang="fr-FR"/>
        </a:p>
      </dgm:t>
    </dgm:pt>
    <dgm:pt modelId="{DED4889B-BF6F-4B04-B8C1-229B9E21CFB7}" type="pres">
      <dgm:prSet presAssocID="{9BB0F3E9-2885-4A6A-ACBA-967D3DA5D1CB}" presName="accent_1" presStyleCnt="0"/>
      <dgm:spPr/>
    </dgm:pt>
    <dgm:pt modelId="{954E3C56-1403-45A0-8D05-AC484099C4A6}" type="pres">
      <dgm:prSet presAssocID="{9BB0F3E9-2885-4A6A-ACBA-967D3DA5D1CB}" presName="accentRepeatNode" presStyleLbl="solidFgAcc1" presStyleIdx="0" presStyleCnt="2"/>
      <dgm:spPr>
        <a:solidFill>
          <a:srgbClr val="C00000"/>
        </a:solidFill>
        <a:ln>
          <a:solidFill>
            <a:srgbClr val="00529C"/>
          </a:solidFill>
        </a:ln>
      </dgm:spPr>
      <dgm:t>
        <a:bodyPr/>
        <a:lstStyle/>
        <a:p>
          <a:endParaRPr lang="fr-FR"/>
        </a:p>
      </dgm:t>
    </dgm:pt>
    <dgm:pt modelId="{83B3F128-D785-4943-B562-B8DF7179F479}" type="pres">
      <dgm:prSet presAssocID="{E6F3793B-AB38-42FA-B733-25CA8D5B157B}" presName="text_2" presStyleLbl="node1" presStyleIdx="1" presStyleCnt="2" custScaleX="100486">
        <dgm:presLayoutVars>
          <dgm:bulletEnabled val="1"/>
        </dgm:presLayoutVars>
      </dgm:prSet>
      <dgm:spPr/>
      <dgm:t>
        <a:bodyPr/>
        <a:lstStyle/>
        <a:p>
          <a:endParaRPr lang="fr-FR"/>
        </a:p>
      </dgm:t>
    </dgm:pt>
    <dgm:pt modelId="{8309C01A-4477-4337-A63C-91CCEB3C98F0}" type="pres">
      <dgm:prSet presAssocID="{E6F3793B-AB38-42FA-B733-25CA8D5B157B}" presName="accent_2" presStyleCnt="0"/>
      <dgm:spPr/>
    </dgm:pt>
    <dgm:pt modelId="{09D27F49-E663-4F82-9D20-20EF75EA618F}" type="pres">
      <dgm:prSet presAssocID="{E6F3793B-AB38-42FA-B733-25CA8D5B157B}" presName="accentRepeatNode" presStyleLbl="solidFgAcc1" presStyleIdx="1" presStyleCnt="2"/>
      <dgm:spPr>
        <a:solidFill>
          <a:srgbClr val="C00000"/>
        </a:solidFill>
        <a:ln>
          <a:solidFill>
            <a:srgbClr val="00529C"/>
          </a:solidFill>
        </a:ln>
      </dgm:spPr>
      <dgm:t>
        <a:bodyPr/>
        <a:lstStyle/>
        <a:p>
          <a:endParaRPr lang="fr-FR"/>
        </a:p>
      </dgm:t>
    </dgm:pt>
  </dgm:ptLst>
  <dgm:cxnLst>
    <dgm:cxn modelId="{25E294F8-66D0-4B26-A83D-2DFF69C75299}" type="presOf" srcId="{E6F3793B-AB38-42FA-B733-25CA8D5B157B}" destId="{83B3F128-D785-4943-B562-B8DF7179F479}" srcOrd="0" destOrd="0" presId="urn:microsoft.com/office/officeart/2008/layout/VerticalCurvedList"/>
    <dgm:cxn modelId="{5D3465CD-EDB7-4B75-9F5C-3881D1B1264A}" type="presOf" srcId="{0AFE593B-85C4-419F-962B-797D56EB6C15}" destId="{795CFA7B-EB67-4CD2-A4E2-616B556FA946}" srcOrd="0" destOrd="0" presId="urn:microsoft.com/office/officeart/2008/layout/VerticalCurvedList"/>
    <dgm:cxn modelId="{CC15F12B-05D8-4FDB-B879-882E0D41769B}" srcId="{ABBA19F9-2823-4F34-A82D-7C3A73D88160}" destId="{E6F3793B-AB38-42FA-B733-25CA8D5B157B}" srcOrd="1" destOrd="0" parTransId="{51FBEDC6-3868-43FA-8A92-08CAE99B12A0}" sibTransId="{314AE3D1-72F3-4F26-BFB0-E814F4AB48C4}"/>
    <dgm:cxn modelId="{7A389748-16C4-4ED5-912A-85DFF7BBE19D}" type="presOf" srcId="{ABBA19F9-2823-4F34-A82D-7C3A73D88160}" destId="{FC309301-F931-4787-8E90-96AD7FF37180}" srcOrd="0" destOrd="0" presId="urn:microsoft.com/office/officeart/2008/layout/VerticalCurvedList"/>
    <dgm:cxn modelId="{7914D107-3BFE-4387-9E63-2AFBACAF3FE7}" type="presOf" srcId="{9BB0F3E9-2885-4A6A-ACBA-967D3DA5D1CB}" destId="{63426078-6D2E-4292-BF90-B40BEF792C52}" srcOrd="0" destOrd="0" presId="urn:microsoft.com/office/officeart/2008/layout/VerticalCurvedList"/>
    <dgm:cxn modelId="{3CEA9E02-62E4-454E-803B-D296841A7C3B}" srcId="{ABBA19F9-2823-4F34-A82D-7C3A73D88160}" destId="{9BB0F3E9-2885-4A6A-ACBA-967D3DA5D1CB}" srcOrd="0" destOrd="0" parTransId="{51CD8EE3-15EB-4BE2-A6D8-A9E0D5D76152}" sibTransId="{0AFE593B-85C4-419F-962B-797D56EB6C15}"/>
    <dgm:cxn modelId="{33760CA5-0E04-4FAB-B006-CA0CD3C55036}" type="presParOf" srcId="{FC309301-F931-4787-8E90-96AD7FF37180}" destId="{0239D0F2-9976-4FEB-940A-990E494AAF44}" srcOrd="0" destOrd="0" presId="urn:microsoft.com/office/officeart/2008/layout/VerticalCurvedList"/>
    <dgm:cxn modelId="{B7D86578-BB62-4F4C-B414-E3C65BF797C1}" type="presParOf" srcId="{0239D0F2-9976-4FEB-940A-990E494AAF44}" destId="{DACAA2AA-7F1A-43B2-A070-6AB3C2548CB4}" srcOrd="0" destOrd="0" presId="urn:microsoft.com/office/officeart/2008/layout/VerticalCurvedList"/>
    <dgm:cxn modelId="{CD20DCC8-283F-4A15-9339-A59C7B2A8064}" type="presParOf" srcId="{DACAA2AA-7F1A-43B2-A070-6AB3C2548CB4}" destId="{616F80B0-D714-416B-A609-2F2F5B093B6F}" srcOrd="0" destOrd="0" presId="urn:microsoft.com/office/officeart/2008/layout/VerticalCurvedList"/>
    <dgm:cxn modelId="{DC2EACFC-8EE0-4BF0-8E88-11387E9DC2B0}" type="presParOf" srcId="{DACAA2AA-7F1A-43B2-A070-6AB3C2548CB4}" destId="{795CFA7B-EB67-4CD2-A4E2-616B556FA946}" srcOrd="1" destOrd="0" presId="urn:microsoft.com/office/officeart/2008/layout/VerticalCurvedList"/>
    <dgm:cxn modelId="{82F1EC28-2738-495F-9C74-A552BD96FD2A}" type="presParOf" srcId="{DACAA2AA-7F1A-43B2-A070-6AB3C2548CB4}" destId="{9171E937-6F47-48B5-85AB-4CB51850C0C7}" srcOrd="2" destOrd="0" presId="urn:microsoft.com/office/officeart/2008/layout/VerticalCurvedList"/>
    <dgm:cxn modelId="{0B0CF62C-6215-4D33-9E75-C4FE1C9D7FDB}" type="presParOf" srcId="{DACAA2AA-7F1A-43B2-A070-6AB3C2548CB4}" destId="{9654A5DF-3C0B-4FBF-9C1A-3E75AC782E3F}" srcOrd="3" destOrd="0" presId="urn:microsoft.com/office/officeart/2008/layout/VerticalCurvedList"/>
    <dgm:cxn modelId="{87F98C39-3189-40C4-9CE1-B2E8E92525CC}" type="presParOf" srcId="{0239D0F2-9976-4FEB-940A-990E494AAF44}" destId="{63426078-6D2E-4292-BF90-B40BEF792C52}" srcOrd="1" destOrd="0" presId="urn:microsoft.com/office/officeart/2008/layout/VerticalCurvedList"/>
    <dgm:cxn modelId="{F0B200A2-D420-47C4-A641-E6FAF5813CCC}" type="presParOf" srcId="{0239D0F2-9976-4FEB-940A-990E494AAF44}" destId="{DED4889B-BF6F-4B04-B8C1-229B9E21CFB7}" srcOrd="2" destOrd="0" presId="urn:microsoft.com/office/officeart/2008/layout/VerticalCurvedList"/>
    <dgm:cxn modelId="{C3892BA7-6F7D-473A-9FB3-7BEBA10849BA}" type="presParOf" srcId="{DED4889B-BF6F-4B04-B8C1-229B9E21CFB7}" destId="{954E3C56-1403-45A0-8D05-AC484099C4A6}" srcOrd="0" destOrd="0" presId="urn:microsoft.com/office/officeart/2008/layout/VerticalCurvedList"/>
    <dgm:cxn modelId="{01534151-3235-4AEA-AF91-44F413D51617}" type="presParOf" srcId="{0239D0F2-9976-4FEB-940A-990E494AAF44}" destId="{83B3F128-D785-4943-B562-B8DF7179F479}" srcOrd="3" destOrd="0" presId="urn:microsoft.com/office/officeart/2008/layout/VerticalCurvedList"/>
    <dgm:cxn modelId="{DFF6C22B-68A7-4432-93E2-3A8776A61187}" type="presParOf" srcId="{0239D0F2-9976-4FEB-940A-990E494AAF44}" destId="{8309C01A-4477-4337-A63C-91CCEB3C98F0}" srcOrd="4" destOrd="0" presId="urn:microsoft.com/office/officeart/2008/layout/VerticalCurvedList"/>
    <dgm:cxn modelId="{7C3176E2-C050-4097-B109-38917547C326}" type="presParOf" srcId="{8309C01A-4477-4337-A63C-91CCEB3C98F0}" destId="{09D27F49-E663-4F82-9D20-20EF75EA618F}" srcOrd="0" destOrd="0" presId="urn:microsoft.com/office/officeart/2008/layout/VerticalCurve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0.38894</cdr:x>
      <cdr:y>0.81305</cdr:y>
    </cdr:from>
    <cdr:to>
      <cdr:x>0.49327</cdr:x>
      <cdr:y>0.9121</cdr:y>
    </cdr:to>
    <cdr:sp macro="" textlink="">
      <cdr:nvSpPr>
        <cdr:cNvPr id="2" name="ZoneTexte 1"/>
        <cdr:cNvSpPr txBox="1"/>
      </cdr:nvSpPr>
      <cdr:spPr>
        <a:xfrm xmlns:a="http://schemas.openxmlformats.org/drawingml/2006/main">
          <a:off x="1883915" y="3453439"/>
          <a:ext cx="505326" cy="42072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FR" sz="1200" b="1" dirty="0" smtClean="0">
              <a:solidFill>
                <a:srgbClr val="00529C"/>
              </a:solidFill>
              <a:latin typeface="Verdana" panose="020B0604030504040204" pitchFamily="34" charset="0"/>
              <a:ea typeface="Verdana" panose="020B0604030504040204" pitchFamily="34" charset="0"/>
              <a:cs typeface="Verdana" panose="020B0604030504040204" pitchFamily="34" charset="0"/>
            </a:rPr>
            <a:t>0</a:t>
          </a:r>
          <a:endParaRPr lang="fr-FR" sz="1200" b="1" dirty="0">
            <a:solidFill>
              <a:srgbClr val="00529C"/>
            </a:solidFill>
            <a:latin typeface="Verdana" panose="020B0604030504040204" pitchFamily="34" charset="0"/>
            <a:ea typeface="Verdana" panose="020B0604030504040204" pitchFamily="34" charset="0"/>
            <a:cs typeface="Verdana" panose="020B060403050404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dirty="0">
              <a:latin typeface="Verdana"/>
            </a:endParaRPr>
          </a:p>
        </p:txBody>
      </p:sp>
      <p:sp>
        <p:nvSpPr>
          <p:cNvPr id="3" name="Espace réservé de la date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09C72F39-11E2-1C4E-AB10-775CAA0E2B7A}" type="datetimeFigureOut">
              <a:rPr lang="fr-FR" smtClean="0">
                <a:latin typeface="Verdana"/>
              </a:rPr>
              <a:t>06/11/2017</a:t>
            </a:fld>
            <a:endParaRPr lang="fr-FR" dirty="0">
              <a:latin typeface="Verdana"/>
            </a:endParaRPr>
          </a:p>
        </p:txBody>
      </p:sp>
      <p:sp>
        <p:nvSpPr>
          <p:cNvPr id="4" name="Espace réservé du pied de page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dirty="0">
              <a:latin typeface="Verdana"/>
            </a:endParaRPr>
          </a:p>
        </p:txBody>
      </p:sp>
      <p:sp>
        <p:nvSpPr>
          <p:cNvPr id="5" name="Espace réservé du numéro de diapositive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642A633B-521A-0E4B-88C1-C4591DE3FF8E}" type="slidenum">
              <a:rPr lang="fr-FR" smtClean="0">
                <a:latin typeface="Verdana"/>
              </a:rPr>
              <a:t>‹N°›</a:t>
            </a:fld>
            <a:endParaRPr lang="fr-FR" dirty="0">
              <a:latin typeface="Verdana"/>
            </a:endParaRPr>
          </a:p>
        </p:txBody>
      </p:sp>
    </p:spTree>
    <p:extLst>
      <p:ext uri="{BB962C8B-B14F-4D97-AF65-F5344CB8AC3E}">
        <p14:creationId xmlns:p14="http://schemas.microsoft.com/office/powerpoint/2010/main" val="2064569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8115EF36-50B9-4E17-B337-AB4C955B80FF}" type="datetimeFigureOut">
              <a:rPr lang="fr-FR" smtClean="0"/>
              <a:t>06/11/2017</a:t>
            </a:fld>
            <a:endParaRPr lang="fr-FR"/>
          </a:p>
        </p:txBody>
      </p:sp>
      <p:sp>
        <p:nvSpPr>
          <p:cNvPr id="4" name="Espace réservé de l'image des diapositives 3"/>
          <p:cNvSpPr>
            <a:spLocks noGrp="1" noRot="1" noChangeAspect="1"/>
          </p:cNvSpPr>
          <p:nvPr>
            <p:ph type="sldImg" idx="2"/>
          </p:nvPr>
        </p:nvSpPr>
        <p:spPr>
          <a:xfrm>
            <a:off x="768350" y="744538"/>
            <a:ext cx="526097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3F9250E5-D70F-460F-B3CE-89566E6BD55E}" type="slidenum">
              <a:rPr lang="fr-FR" smtClean="0"/>
              <a:t>‹N°›</a:t>
            </a:fld>
            <a:endParaRPr lang="fr-FR"/>
          </a:p>
        </p:txBody>
      </p:sp>
    </p:spTree>
    <p:extLst>
      <p:ext uri="{BB962C8B-B14F-4D97-AF65-F5344CB8AC3E}">
        <p14:creationId xmlns:p14="http://schemas.microsoft.com/office/powerpoint/2010/main" val="1104755587"/>
      </p:ext>
    </p:extLst>
  </p:cSld>
  <p:clrMap bg1="lt1" tx1="dk1" bg2="lt2" tx2="dk2" accent1="accent1" accent2="accent2" accent3="accent3" accent4="accent4" accent5="accent5" accent6="accent6" hlink="hlink" folHlink="folHlink"/>
  <p:notesStyle>
    <a:lvl1pPr marL="0" algn="l" defTabSz="914347" rtl="0" eaLnBrk="1" latinLnBrk="0" hangingPunct="1">
      <a:defRPr sz="1200" kern="1200">
        <a:solidFill>
          <a:schemeClr val="tx1"/>
        </a:solidFill>
        <a:latin typeface="+mn-lt"/>
        <a:ea typeface="+mn-ea"/>
        <a:cs typeface="+mn-cs"/>
      </a:defRPr>
    </a:lvl1pPr>
    <a:lvl2pPr marL="457173" algn="l" defTabSz="914347" rtl="0" eaLnBrk="1" latinLnBrk="0" hangingPunct="1">
      <a:defRPr sz="1200" kern="1200">
        <a:solidFill>
          <a:schemeClr val="tx1"/>
        </a:solidFill>
        <a:latin typeface="+mn-lt"/>
        <a:ea typeface="+mn-ea"/>
        <a:cs typeface="+mn-cs"/>
      </a:defRPr>
    </a:lvl2pPr>
    <a:lvl3pPr marL="914347" algn="l" defTabSz="914347" rtl="0" eaLnBrk="1" latinLnBrk="0" hangingPunct="1">
      <a:defRPr sz="1200" kern="1200">
        <a:solidFill>
          <a:schemeClr val="tx1"/>
        </a:solidFill>
        <a:latin typeface="+mn-lt"/>
        <a:ea typeface="+mn-ea"/>
        <a:cs typeface="+mn-cs"/>
      </a:defRPr>
    </a:lvl3pPr>
    <a:lvl4pPr marL="1371521" algn="l" defTabSz="914347" rtl="0" eaLnBrk="1" latinLnBrk="0" hangingPunct="1">
      <a:defRPr sz="1200" kern="1200">
        <a:solidFill>
          <a:schemeClr val="tx1"/>
        </a:solidFill>
        <a:latin typeface="+mn-lt"/>
        <a:ea typeface="+mn-ea"/>
        <a:cs typeface="+mn-cs"/>
      </a:defRPr>
    </a:lvl4pPr>
    <a:lvl5pPr marL="1828694" algn="l" defTabSz="914347" rtl="0" eaLnBrk="1" latinLnBrk="0" hangingPunct="1">
      <a:defRPr sz="1200" kern="1200">
        <a:solidFill>
          <a:schemeClr val="tx1"/>
        </a:solidFill>
        <a:latin typeface="+mn-lt"/>
        <a:ea typeface="+mn-ea"/>
        <a:cs typeface="+mn-cs"/>
      </a:defRPr>
    </a:lvl5pPr>
    <a:lvl6pPr marL="2285867" algn="l" defTabSz="914347" rtl="0" eaLnBrk="1" latinLnBrk="0" hangingPunct="1">
      <a:defRPr sz="1200" kern="1200">
        <a:solidFill>
          <a:schemeClr val="tx1"/>
        </a:solidFill>
        <a:latin typeface="+mn-lt"/>
        <a:ea typeface="+mn-ea"/>
        <a:cs typeface="+mn-cs"/>
      </a:defRPr>
    </a:lvl6pPr>
    <a:lvl7pPr marL="2743041" algn="l" defTabSz="914347" rtl="0" eaLnBrk="1" latinLnBrk="0" hangingPunct="1">
      <a:defRPr sz="1200" kern="1200">
        <a:solidFill>
          <a:schemeClr val="tx1"/>
        </a:solidFill>
        <a:latin typeface="+mn-lt"/>
        <a:ea typeface="+mn-ea"/>
        <a:cs typeface="+mn-cs"/>
      </a:defRPr>
    </a:lvl7pPr>
    <a:lvl8pPr marL="3200214" algn="l" defTabSz="914347" rtl="0" eaLnBrk="1" latinLnBrk="0" hangingPunct="1">
      <a:defRPr sz="1200" kern="1200">
        <a:solidFill>
          <a:schemeClr val="tx1"/>
        </a:solidFill>
        <a:latin typeface="+mn-lt"/>
        <a:ea typeface="+mn-ea"/>
        <a:cs typeface="+mn-cs"/>
      </a:defRPr>
    </a:lvl8pPr>
    <a:lvl9pPr marL="3657387" algn="l" defTabSz="91434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2E0B8212-B42E-49E4-B718-9293CA451306}" type="slidenum">
              <a:rPr lang="fr-FR" smtClean="0"/>
              <a:t>2</a:t>
            </a:fld>
            <a:endParaRPr lang="fr-FR"/>
          </a:p>
        </p:txBody>
      </p:sp>
    </p:spTree>
    <p:extLst>
      <p:ext uri="{BB962C8B-B14F-4D97-AF65-F5344CB8AC3E}">
        <p14:creationId xmlns:p14="http://schemas.microsoft.com/office/powerpoint/2010/main" val="49270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Sources : </a:t>
            </a:r>
            <a:r>
              <a:rPr lang="fr-FR" dirty="0" err="1" smtClean="0"/>
              <a:t>Airports</a:t>
            </a:r>
            <a:r>
              <a:rPr lang="fr-FR" dirty="0" smtClean="0"/>
              <a:t> </a:t>
            </a:r>
            <a:r>
              <a:rPr lang="fr-FR" dirty="0" err="1" smtClean="0"/>
              <a:t>council</a:t>
            </a:r>
            <a:r>
              <a:rPr lang="fr-FR" dirty="0" smtClean="0"/>
              <a:t> international (2016) et The Boston Consulting Group (2015) – plaquette</a:t>
            </a:r>
            <a:r>
              <a:rPr lang="fr-FR" baseline="0" dirty="0" smtClean="0"/>
              <a:t> « La France, une économie attractive », l’essentiel en 10 points</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13</a:t>
            </a:fld>
            <a:endParaRPr lang="fr-FR"/>
          </a:p>
        </p:txBody>
      </p:sp>
    </p:spTree>
    <p:extLst>
      <p:ext uri="{BB962C8B-B14F-4D97-AF65-F5344CB8AC3E}">
        <p14:creationId xmlns:p14="http://schemas.microsoft.com/office/powerpoint/2010/main" val="3233944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Un </a:t>
            </a:r>
            <a:r>
              <a:rPr lang="fr-FR" dirty="0" err="1" smtClean="0"/>
              <a:t>ppt</a:t>
            </a:r>
            <a:r>
              <a:rPr lang="fr-FR" dirty="0" smtClean="0"/>
              <a:t> dédié vous est proposé sur ce thème,</a:t>
            </a:r>
            <a:r>
              <a:rPr lang="fr-FR" baseline="0" dirty="0" smtClean="0"/>
              <a:t> dans lequel vous pourrez piocher tout complément nécessaire.</a:t>
            </a:r>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14</a:t>
            </a:fld>
            <a:endParaRPr lang="fr-FR"/>
          </a:p>
        </p:txBody>
      </p:sp>
    </p:spTree>
    <p:extLst>
      <p:ext uri="{BB962C8B-B14F-4D97-AF65-F5344CB8AC3E}">
        <p14:creationId xmlns:p14="http://schemas.microsoft.com/office/powerpoint/2010/main" val="3877533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sz="1200" b="0" i="0" u="none" strike="noStrike" kern="1200" baseline="0" dirty="0" smtClean="0">
                <a:solidFill>
                  <a:schemeClr val="tx1"/>
                </a:solidFill>
                <a:latin typeface="+mn-lt"/>
                <a:ea typeface="+mn-ea"/>
                <a:cs typeface="+mn-cs"/>
              </a:rPr>
              <a:t>Observatoire de la French Tech, Evolution de  l’écosystème de startups </a:t>
            </a:r>
            <a:r>
              <a:rPr lang="fr-FR" sz="1200" b="0" i="0" u="none" strike="noStrike" kern="1200" baseline="0" dirty="0" err="1" smtClean="0">
                <a:solidFill>
                  <a:schemeClr val="tx1"/>
                </a:solidFill>
                <a:latin typeface="+mn-lt"/>
                <a:ea typeface="+mn-ea"/>
                <a:cs typeface="+mn-cs"/>
              </a:rPr>
              <a:t>rançaises</a:t>
            </a:r>
            <a:r>
              <a:rPr lang="fr-FR" sz="1200" b="0" i="0" u="none" strike="noStrike" kern="1200" baseline="0" dirty="0" smtClean="0">
                <a:solidFill>
                  <a:schemeClr val="tx1"/>
                </a:solidFill>
                <a:latin typeface="+mn-lt"/>
                <a:ea typeface="+mn-ea"/>
                <a:cs typeface="+mn-cs"/>
              </a:rPr>
              <a:t> depuis 3 ans, EY</a:t>
            </a:r>
          </a:p>
          <a:p>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Mentionnons l’existence du concours French Tech Ticket, dont la 3</a:t>
            </a:r>
            <a:r>
              <a:rPr lang="fr-FR" sz="1200" b="0" i="0" u="none" strike="noStrike" kern="1200" baseline="30000" dirty="0" smtClean="0">
                <a:solidFill>
                  <a:schemeClr val="tx1"/>
                </a:solidFill>
                <a:latin typeface="+mn-lt"/>
                <a:ea typeface="+mn-ea"/>
                <a:cs typeface="+mn-cs"/>
              </a:rPr>
              <a:t>e</a:t>
            </a:r>
            <a:r>
              <a:rPr lang="fr-FR" sz="1200" b="0" i="0" u="none" strike="noStrike" kern="1200" baseline="0" dirty="0" smtClean="0">
                <a:solidFill>
                  <a:schemeClr val="tx1"/>
                </a:solidFill>
                <a:latin typeface="+mn-lt"/>
                <a:ea typeface="+mn-ea"/>
                <a:cs typeface="+mn-cs"/>
              </a:rPr>
              <a:t> édition aura lieu en 2018.</a:t>
            </a:r>
          </a:p>
          <a:p>
            <a:r>
              <a:rPr lang="fr-FR" sz="1200" b="0" i="0" u="none" strike="noStrike" kern="1200" baseline="0" dirty="0" smtClean="0">
                <a:solidFill>
                  <a:schemeClr val="tx1"/>
                </a:solidFill>
                <a:latin typeface="+mn-lt"/>
                <a:ea typeface="+mn-ea"/>
                <a:cs typeface="+mn-cs"/>
              </a:rPr>
              <a:t>L’an dernier, l</a:t>
            </a:r>
            <a:r>
              <a:rPr lang="fr-FR" dirty="0" smtClean="0"/>
              <a:t>’appel à candidature pour l’édition 2017 a reçu plus de 8 000 marques d’intérêts avec un total de 2 700 candidatures formellement déposées sur la plateforme, soit le double de l’édition pilote avec un top cinq des nationalités (Inde, Brésil, Russie, Italie et États-Unis) relativement similaire à l’année passée (sur un total de 90 pays). L’âge moyen de candidats est de 30 ans (25% de femmes et 75% d’hommes).</a:t>
            </a:r>
          </a:p>
          <a:p>
            <a:endParaRPr lang="fr-FR" dirty="0" smtClean="0"/>
          </a:p>
          <a:p>
            <a:r>
              <a:rPr lang="fr-FR" dirty="0" smtClean="0"/>
              <a:t>70 (pour un total de 155 lauréats) ont été sélectionnés et se sont installés en France. Ceux-ci bénéficieront d’un financement de 45 K€ sur un an pour couvrir leurs dépenses professionnelles (budget issu du programme investissement d’avenir, gestion opérée par </a:t>
            </a:r>
            <a:r>
              <a:rPr lang="fr-FR" dirty="0" err="1" smtClean="0"/>
              <a:t>Bpifrance</a:t>
            </a:r>
            <a:r>
              <a:rPr lang="fr-FR" dirty="0" smtClean="0"/>
              <a:t>), d’un hébergement dans l’un des 41 incubateurs partenaires du programme (à Paris et en région), d’un titre de séjour (passeport talent) et d’un accompagnement personnalisé pour les formalités administratives et leur installation en France.</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15</a:t>
            </a:fld>
            <a:endParaRPr lang="fr-FR"/>
          </a:p>
        </p:txBody>
      </p:sp>
    </p:spTree>
    <p:extLst>
      <p:ext uri="{BB962C8B-B14F-4D97-AF65-F5344CB8AC3E}">
        <p14:creationId xmlns:p14="http://schemas.microsoft.com/office/powerpoint/2010/main" val="2310140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Un </a:t>
            </a:r>
            <a:r>
              <a:rPr lang="fr-FR" dirty="0" err="1" smtClean="0"/>
              <a:t>powerpoint</a:t>
            </a:r>
            <a:r>
              <a:rPr lang="fr-FR" dirty="0" smtClean="0"/>
              <a:t> et des EDL plus détaillés sur cette réforme ont été transmises aux</a:t>
            </a:r>
            <a:r>
              <a:rPr lang="fr-FR" baseline="0" dirty="0" smtClean="0"/>
              <a:t> postes, et sont par ailleurs disponibles au lien suivant : http://intranet.diplomatie.gouv.fr/spip.php?article80219</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 </a:t>
            </a:r>
          </a:p>
          <a:p>
            <a:r>
              <a:rPr lang="fr-FR" sz="1200" dirty="0" smtClean="0"/>
              <a:t>1</a:t>
            </a:r>
            <a:r>
              <a:rPr lang="fr-FR" sz="1200" baseline="30000" dirty="0" smtClean="0"/>
              <a:t>er</a:t>
            </a:r>
            <a:r>
              <a:rPr lang="fr-FR" sz="1200" dirty="0" smtClean="0"/>
              <a:t> pilier:</a:t>
            </a:r>
            <a:r>
              <a:rPr lang="fr-FR" sz="1200" baseline="0" dirty="0" smtClean="0"/>
              <a:t> libérer les forces créatrices de notre économie. Ce qui passe tout d’abord par un sujet bien connu la réforme du droit du travail. Il s’agissait d’un des chantiers les plus urgents. </a:t>
            </a:r>
            <a:r>
              <a:rPr lang="fr-FR" sz="1200" kern="1200" dirty="0" smtClean="0">
                <a:solidFill>
                  <a:schemeClr val="tx1"/>
                </a:solidFill>
                <a:effectLst/>
                <a:latin typeface="+mn-lt"/>
                <a:ea typeface="+mn-ea"/>
                <a:cs typeface="+mn-cs"/>
              </a:rPr>
              <a:t>La réforme portée par les ordonnances constitue </a:t>
            </a:r>
            <a:r>
              <a:rPr lang="fr-FR" sz="1200" b="0" kern="1200" dirty="0" smtClean="0">
                <a:solidFill>
                  <a:schemeClr val="tx1"/>
                </a:solidFill>
                <a:effectLst/>
                <a:latin typeface="+mn-lt"/>
                <a:ea typeface="+mn-ea"/>
                <a:cs typeface="+mn-cs"/>
              </a:rPr>
              <a:t>un projet de transformation du code du travail d’une ampleur inégalée. </a:t>
            </a:r>
            <a:r>
              <a:rPr lang="fr-FR" sz="1200" kern="1200" dirty="0" smtClean="0">
                <a:solidFill>
                  <a:schemeClr val="tx1"/>
                </a:solidFill>
                <a:effectLst/>
                <a:latin typeface="+mn-lt"/>
                <a:ea typeface="+mn-ea"/>
                <a:cs typeface="+mn-cs"/>
              </a:rPr>
              <a:t>Elle s’appuie sur trois axes :</a:t>
            </a:r>
          </a:p>
          <a:p>
            <a:pPr lvl="0"/>
            <a:endParaRPr lang="fr-FR" sz="1200" b="1" kern="1200" dirty="0" smtClean="0">
              <a:solidFill>
                <a:schemeClr val="tx1"/>
              </a:solidFill>
              <a:effectLst/>
              <a:latin typeface="+mn-lt"/>
              <a:ea typeface="+mn-ea"/>
              <a:cs typeface="+mn-cs"/>
            </a:endParaRPr>
          </a:p>
          <a:p>
            <a:pPr lvl="0"/>
            <a:r>
              <a:rPr lang="fr-FR" sz="1200" b="1" kern="1200" dirty="0" smtClean="0">
                <a:solidFill>
                  <a:schemeClr val="tx1"/>
                </a:solidFill>
                <a:effectLst/>
                <a:latin typeface="+mn-lt"/>
                <a:ea typeface="+mn-ea"/>
                <a:cs typeface="+mn-cs"/>
              </a:rPr>
              <a:t>Le renforcement de la négociation collective. </a:t>
            </a:r>
            <a:r>
              <a:rPr lang="fr-FR" sz="1200" b="0" kern="1200" dirty="0" smtClean="0">
                <a:solidFill>
                  <a:schemeClr val="tx1"/>
                </a:solidFill>
                <a:effectLst/>
                <a:latin typeface="+mn-lt"/>
                <a:ea typeface="+mn-ea"/>
                <a:cs typeface="+mn-cs"/>
              </a:rPr>
              <a:t>Par exemple, p</a:t>
            </a:r>
            <a:r>
              <a:rPr lang="fr-FR" sz="1200" kern="1200" dirty="0" smtClean="0">
                <a:solidFill>
                  <a:schemeClr val="tx1"/>
                </a:solidFill>
                <a:effectLst/>
                <a:latin typeface="+mn-lt"/>
                <a:ea typeface="+mn-ea"/>
                <a:cs typeface="+mn-cs"/>
              </a:rPr>
              <a:t>ar accord majoritaire, les entreprises pourront, de façon simplifiée, </a:t>
            </a:r>
            <a:r>
              <a:rPr lang="fr-FR" sz="1200" b="0" kern="1200" dirty="0" smtClean="0">
                <a:solidFill>
                  <a:schemeClr val="tx1"/>
                </a:solidFill>
                <a:effectLst/>
                <a:latin typeface="+mn-lt"/>
                <a:ea typeface="+mn-ea"/>
                <a:cs typeface="+mn-cs"/>
              </a:rPr>
              <a:t>aménager le temps de travail, la rémunération et la mobilité afin de répondre à leurs nécessités de fonctionnement ou en vue de préserver ou de développer l’emploi. Les stipulations de l’accord s’imposeront au contrat de travail. En cas de refus du salarié, son licenciement ne constituera pas un licenciement pour motif économique et reposera sur une cause réelle et sérieuse. </a:t>
            </a:r>
          </a:p>
          <a:p>
            <a:pPr lvl="0"/>
            <a:endParaRPr lang="fr-FR" sz="1200" b="1" kern="1200" dirty="0" smtClean="0">
              <a:solidFill>
                <a:schemeClr val="tx1"/>
              </a:solidFill>
              <a:effectLst/>
              <a:latin typeface="+mn-lt"/>
              <a:ea typeface="+mn-ea"/>
              <a:cs typeface="+mn-cs"/>
            </a:endParaRPr>
          </a:p>
          <a:p>
            <a:pPr lvl="0"/>
            <a:r>
              <a:rPr lang="fr-FR" sz="1200" b="1" kern="1200" dirty="0" smtClean="0">
                <a:solidFill>
                  <a:schemeClr val="tx1"/>
                </a:solidFill>
                <a:effectLst/>
                <a:latin typeface="+mn-lt"/>
                <a:ea typeface="+mn-ea"/>
                <a:cs typeface="+mn-cs"/>
              </a:rPr>
              <a:t>La simplification et le renforcement du dialogue économique et social et de ses acteurs</a:t>
            </a:r>
            <a:endParaRPr lang="fr-FR" sz="1200" kern="1200" dirty="0" smtClean="0">
              <a:solidFill>
                <a:schemeClr val="tx1"/>
              </a:solidFill>
              <a:effectLst/>
              <a:latin typeface="+mn-lt"/>
              <a:ea typeface="+mn-ea"/>
              <a:cs typeface="+mn-cs"/>
            </a:endParaRPr>
          </a:p>
          <a:p>
            <a:r>
              <a:rPr lang="fr-FR" sz="1200" b="0" kern="1200" dirty="0" smtClean="0">
                <a:solidFill>
                  <a:schemeClr val="tx1"/>
                </a:solidFill>
                <a:effectLst/>
                <a:latin typeface="+mn-lt"/>
                <a:ea typeface="+mn-ea"/>
                <a:cs typeface="+mn-cs"/>
              </a:rPr>
              <a:t>Le dialogue social sera simplifié et rendu plus opérationnel par la fusion des trois instances d’information-consultation (en une instance unique, le conseil social et économique (CSE), pour toutes les entreprises d’au moins 11 salariés. La négociation collective sera facilitée dans les TPE-PME avec </a:t>
            </a:r>
            <a:r>
              <a:rPr lang="fr-FR" sz="1200" kern="1200" dirty="0" smtClean="0">
                <a:solidFill>
                  <a:schemeClr val="tx1"/>
                </a:solidFill>
                <a:effectLst/>
                <a:latin typeface="+mn-lt"/>
                <a:ea typeface="+mn-ea"/>
                <a:cs typeface="+mn-cs"/>
              </a:rPr>
              <a:t>par exemple des formulaires-type de licenciement,</a:t>
            </a:r>
          </a:p>
          <a:p>
            <a:pPr lvl="0"/>
            <a:endParaRPr lang="fr-FR" sz="1200" b="1" kern="1200" dirty="0" smtClean="0">
              <a:solidFill>
                <a:schemeClr val="tx1"/>
              </a:solidFill>
              <a:effectLst/>
              <a:latin typeface="+mn-lt"/>
              <a:ea typeface="+mn-ea"/>
              <a:cs typeface="+mn-cs"/>
            </a:endParaRPr>
          </a:p>
          <a:p>
            <a:pPr lvl="0"/>
            <a:r>
              <a:rPr lang="fr-FR" sz="1200" b="1" kern="1200" dirty="0" smtClean="0">
                <a:solidFill>
                  <a:schemeClr val="tx1"/>
                </a:solidFill>
                <a:effectLst/>
                <a:latin typeface="+mn-lt"/>
                <a:ea typeface="+mn-ea"/>
                <a:cs typeface="+mn-cs"/>
              </a:rPr>
              <a:t>La sécurisation des relations de travail tant pour les salariés et les employeurs</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Plusieurs mesures </a:t>
            </a:r>
            <a:r>
              <a:rPr lang="fr-FR" sz="1200" b="0" kern="1200" dirty="0" smtClean="0">
                <a:solidFill>
                  <a:schemeClr val="tx1"/>
                </a:solidFill>
                <a:effectLst/>
                <a:latin typeface="+mn-lt"/>
                <a:ea typeface="+mn-ea"/>
                <a:cs typeface="+mn-cs"/>
              </a:rPr>
              <a:t>faciliteront, en cas de besoin, la restructuration des entreprises et renforceront l’attractivité de la France pour les investisseurs étrangers. En cas de licenciement collectif, le périmètre d’appréciation du motif économique sera fixé au niveau national,. Enfin, très emblématique,</a:t>
            </a:r>
            <a:r>
              <a:rPr lang="fr-FR" sz="1200" b="0" kern="1200" baseline="0" dirty="0" smtClean="0">
                <a:solidFill>
                  <a:schemeClr val="tx1"/>
                </a:solidFill>
                <a:effectLst/>
                <a:latin typeface="+mn-lt"/>
                <a:ea typeface="+mn-ea"/>
                <a:cs typeface="+mn-cs"/>
              </a:rPr>
              <a:t> et a</a:t>
            </a:r>
            <a:r>
              <a:rPr lang="fr-FR" sz="1200" b="0" kern="1200" dirty="0" smtClean="0">
                <a:solidFill>
                  <a:schemeClr val="tx1"/>
                </a:solidFill>
                <a:effectLst/>
                <a:latin typeface="+mn-lt"/>
                <a:ea typeface="+mn-ea"/>
                <a:cs typeface="+mn-cs"/>
              </a:rPr>
              <a:t>fin de lever l’incertitude sur le coût d’une rupture potentielle, la réforme introduit un barème impératif, intégrant un plancher et un plafond de dommages et intérêts </a:t>
            </a:r>
            <a:r>
              <a:rPr lang="fr-FR" sz="1200" kern="1200" dirty="0" smtClean="0">
                <a:solidFill>
                  <a:schemeClr val="tx1"/>
                </a:solidFill>
                <a:effectLst/>
                <a:latin typeface="+mn-lt"/>
                <a:ea typeface="+mn-ea"/>
                <a:cs typeface="+mn-cs"/>
              </a:rPr>
              <a:t>en cas de licenciement sans cause réelle et sérieuse. </a:t>
            </a:r>
            <a:endParaRPr lang="fr-FR" sz="1200" dirty="0" smtClean="0"/>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17</a:t>
            </a:fld>
            <a:endParaRPr lang="fr-FR"/>
          </a:p>
        </p:txBody>
      </p:sp>
    </p:spTree>
    <p:extLst>
      <p:ext uri="{BB962C8B-B14F-4D97-AF65-F5344CB8AC3E}">
        <p14:creationId xmlns:p14="http://schemas.microsoft.com/office/powerpoint/2010/main" val="243058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Trajectoire de la baisse de l’IS : </a:t>
            </a:r>
          </a:p>
          <a:p>
            <a:r>
              <a:rPr lang="fr-FR" dirty="0" smtClean="0"/>
              <a:t>2018 : 28% pour toutes les entreprises pour les 500 000 premiers euros de bénéfice, puis 33% au-delà.</a:t>
            </a:r>
          </a:p>
          <a:p>
            <a:r>
              <a:rPr lang="fr-FR" dirty="0" smtClean="0"/>
              <a:t>2019 : 28% pour toutes les entreprises pour les 500 000 premiers euros de bénéfice, puis 31% au-delà.</a:t>
            </a:r>
          </a:p>
          <a:p>
            <a:r>
              <a:rPr lang="fr-FR" dirty="0" smtClean="0"/>
              <a:t>2020 : 28%</a:t>
            </a:r>
          </a:p>
          <a:p>
            <a:r>
              <a:rPr lang="fr-FR" dirty="0" smtClean="0"/>
              <a:t>2021 : 26,5%</a:t>
            </a:r>
          </a:p>
          <a:p>
            <a:r>
              <a:rPr lang="fr-FR" dirty="0" smtClean="0"/>
              <a:t>2022 : 25%</a:t>
            </a:r>
          </a:p>
          <a:p>
            <a:endParaRPr lang="fr-FR" dirty="0" smtClean="0"/>
          </a:p>
          <a:p>
            <a:r>
              <a:rPr lang="fr-FR" sz="1200" b="1" kern="1200" dirty="0" smtClean="0">
                <a:solidFill>
                  <a:schemeClr val="tx1"/>
                </a:solidFill>
                <a:effectLst/>
                <a:latin typeface="+mn-lt"/>
                <a:ea typeface="+mn-ea"/>
                <a:cs typeface="+mn-cs"/>
              </a:rPr>
              <a:t>Afin de renforcer la compétitivité des entreprises, l’activité et l’attractivité de notre économie, la fiscalité des entreprises sera allégée et simplifiée.</a:t>
            </a:r>
            <a:r>
              <a:rPr lang="fr-FR" sz="1200" kern="1200" dirty="0" smtClean="0">
                <a:solidFill>
                  <a:schemeClr val="tx1"/>
                </a:solidFill>
                <a:effectLst/>
                <a:latin typeface="+mn-lt"/>
                <a:ea typeface="+mn-ea"/>
                <a:cs typeface="+mn-cs"/>
              </a:rPr>
              <a:t> </a:t>
            </a:r>
          </a:p>
          <a:p>
            <a:endParaRPr lang="fr-FR" sz="1200" b="1"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Les entreprises bénéficieront d’une réduction du coût du capital,</a:t>
            </a:r>
            <a:r>
              <a:rPr lang="fr-FR" sz="1200" kern="1200" dirty="0" smtClean="0">
                <a:solidFill>
                  <a:schemeClr val="tx1"/>
                </a:solidFill>
                <a:effectLst/>
                <a:latin typeface="+mn-lt"/>
                <a:ea typeface="+mn-ea"/>
                <a:cs typeface="+mn-cs"/>
              </a:rPr>
              <a:t> </a:t>
            </a:r>
            <a:r>
              <a:rPr lang="fr-FR" sz="1200" b="1" kern="1200" dirty="0" smtClean="0">
                <a:solidFill>
                  <a:schemeClr val="tx1"/>
                </a:solidFill>
                <a:effectLst/>
                <a:latin typeface="+mn-lt"/>
                <a:ea typeface="+mn-ea"/>
                <a:cs typeface="+mn-cs"/>
              </a:rPr>
              <a:t>notamment</a:t>
            </a:r>
            <a:r>
              <a:rPr lang="fr-FR" sz="1200" b="1" i="1" kern="1200" dirty="0" smtClean="0">
                <a:solidFill>
                  <a:schemeClr val="tx1"/>
                </a:solidFill>
                <a:effectLst/>
                <a:latin typeface="+mn-lt"/>
                <a:ea typeface="+mn-ea"/>
                <a:cs typeface="+mn-cs"/>
              </a:rPr>
              <a:t> via</a:t>
            </a:r>
            <a:r>
              <a:rPr lang="fr-FR" sz="1200" b="1" kern="1200" dirty="0" smtClean="0">
                <a:solidFill>
                  <a:schemeClr val="tx1"/>
                </a:solidFill>
                <a:effectLst/>
                <a:latin typeface="+mn-lt"/>
                <a:ea typeface="+mn-ea"/>
                <a:cs typeface="+mn-cs"/>
              </a:rPr>
              <a:t> la baisse du taux d’impôts sur les sociétés (IS) à 25% d’ici 2022</a:t>
            </a:r>
            <a:r>
              <a:rPr lang="fr-FR" sz="1200" kern="1200" dirty="0" smtClean="0">
                <a:solidFill>
                  <a:schemeClr val="tx1"/>
                </a:solidFill>
                <a:effectLst/>
                <a:latin typeface="+mn-lt"/>
                <a:ea typeface="+mn-ea"/>
                <a:cs typeface="+mn-cs"/>
              </a:rPr>
              <a:t>, permettant de converger vers la moyenne européenne et de stimuler l’investissement à long terme. </a:t>
            </a:r>
            <a:r>
              <a:rPr lang="fr-FR" sz="1200" b="1" kern="1200" dirty="0" smtClean="0">
                <a:solidFill>
                  <a:schemeClr val="tx1"/>
                </a:solidFill>
                <a:effectLst/>
                <a:latin typeface="+mn-lt"/>
                <a:ea typeface="+mn-ea"/>
                <a:cs typeface="+mn-cs"/>
              </a:rPr>
              <a:t>La contribution de 3 % sur les montants distribués sera également supprimée</a:t>
            </a:r>
            <a:r>
              <a:rPr lang="fr-FR" sz="1200" kern="1200" dirty="0" smtClean="0">
                <a:solidFill>
                  <a:schemeClr val="tx1"/>
                </a:solidFill>
                <a:effectLst/>
                <a:latin typeface="+mn-lt"/>
                <a:ea typeface="+mn-ea"/>
                <a:cs typeface="+mn-cs"/>
              </a:rPr>
              <a:t>. </a:t>
            </a:r>
          </a:p>
          <a:p>
            <a:endParaRPr lang="fr-FR" sz="1200" b="1"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Le coût du travail sera également allégé. Dans cette perspective, la transformation du CICE en un allègement pérenne de cotisations patronales constitue une simplification majeure et contribuera à soutenir dans la durée l’emploi et la compétitivité </a:t>
            </a:r>
            <a:r>
              <a:rPr lang="fr-FR" sz="1200" kern="1200" dirty="0" smtClean="0">
                <a:solidFill>
                  <a:schemeClr val="tx1"/>
                </a:solidFill>
                <a:effectLst/>
                <a:latin typeface="+mn-lt"/>
                <a:ea typeface="+mn-ea"/>
                <a:cs typeface="+mn-cs"/>
              </a:rPr>
              <a:t>des entreprises françaises. Cette transformation du CICE est également un gage de stabilité pour les entreprises, en particulier pour les plus petites d’entre elles. Cette baisse de cotisations sécurisera non seulement l’effort entrepris jusqu’ici pour aider les entreprises à restaurer leurs marges, mais elle soutiendra aussi la demande de travail peu qualifié du fait d’un meilleur ciblage que le CICE au niveau du salaire minimum.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Afin de modérer le coût du travail dans les entreprises à forte valeur ajoutée, </a:t>
            </a:r>
            <a:r>
              <a:rPr lang="fr-FR" sz="1200" b="1" kern="1200" dirty="0" smtClean="0">
                <a:solidFill>
                  <a:schemeClr val="tx1"/>
                </a:solidFill>
                <a:effectLst/>
                <a:latin typeface="+mn-lt"/>
                <a:ea typeface="+mn-ea"/>
                <a:cs typeface="+mn-cs"/>
              </a:rPr>
              <a:t>la 4</a:t>
            </a:r>
            <a:r>
              <a:rPr lang="fr-FR" sz="1200" b="1" kern="1200" baseline="30000" dirty="0" smtClean="0">
                <a:solidFill>
                  <a:schemeClr val="tx1"/>
                </a:solidFill>
                <a:effectLst/>
                <a:latin typeface="+mn-lt"/>
                <a:ea typeface="+mn-ea"/>
                <a:cs typeface="+mn-cs"/>
              </a:rPr>
              <a:t>e</a:t>
            </a:r>
            <a:r>
              <a:rPr lang="fr-FR" sz="1200" b="1" kern="1200" dirty="0" smtClean="0">
                <a:solidFill>
                  <a:schemeClr val="tx1"/>
                </a:solidFill>
                <a:effectLst/>
                <a:latin typeface="+mn-lt"/>
                <a:ea typeface="+mn-ea"/>
                <a:cs typeface="+mn-cs"/>
              </a:rPr>
              <a:t> tranche de la taxe sur les salaires sera également supprimée</a:t>
            </a:r>
            <a:r>
              <a:rPr lang="fr-FR" sz="1200" kern="1200" dirty="0" smtClean="0">
                <a:solidFill>
                  <a:schemeClr val="tx1"/>
                </a:solidFill>
                <a:effectLst/>
                <a:latin typeface="+mn-lt"/>
                <a:ea typeface="+mn-ea"/>
                <a:cs typeface="+mn-cs"/>
              </a:rPr>
              <a:t>, conformément aux engagements pris par le Premier ministre en juillet 2017. C’est un point important dans le cadre du </a:t>
            </a:r>
            <a:r>
              <a:rPr lang="fr-FR" sz="1200" kern="1200" dirty="0" err="1" smtClean="0">
                <a:solidFill>
                  <a:schemeClr val="tx1"/>
                </a:solidFill>
                <a:effectLst/>
                <a:latin typeface="+mn-lt"/>
                <a:ea typeface="+mn-ea"/>
                <a:cs typeface="+mn-cs"/>
              </a:rPr>
              <a:t>Brexit</a:t>
            </a:r>
            <a:r>
              <a:rPr lang="fr-FR" sz="1200" kern="1200" dirty="0" smtClean="0">
                <a:solidFill>
                  <a:schemeClr val="tx1"/>
                </a:solidFill>
                <a:effectLst/>
                <a:latin typeface="+mn-lt"/>
                <a:ea typeface="+mn-ea"/>
                <a:cs typeface="+mn-cs"/>
              </a:rPr>
              <a:t>.</a:t>
            </a:r>
          </a:p>
          <a:p>
            <a:endParaRPr lang="fr-FR" sz="1200" kern="1200" dirty="0" smtClean="0">
              <a:solidFill>
                <a:schemeClr val="tx1"/>
              </a:solidFill>
              <a:effectLst/>
              <a:latin typeface="+mn-lt"/>
              <a:ea typeface="+mn-ea"/>
              <a:cs typeface="+mn-cs"/>
            </a:endParaRPr>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18</a:t>
            </a:fld>
            <a:endParaRPr lang="fr-FR"/>
          </a:p>
        </p:txBody>
      </p:sp>
    </p:spTree>
    <p:extLst>
      <p:ext uri="{BB962C8B-B14F-4D97-AF65-F5344CB8AC3E}">
        <p14:creationId xmlns:p14="http://schemas.microsoft.com/office/powerpoint/2010/main" val="4037271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19</a:t>
            </a:fld>
            <a:endParaRPr lang="fr-FR"/>
          </a:p>
        </p:txBody>
      </p:sp>
    </p:spTree>
    <p:extLst>
      <p:ext uri="{BB962C8B-B14F-4D97-AF65-F5344CB8AC3E}">
        <p14:creationId xmlns:p14="http://schemas.microsoft.com/office/powerpoint/2010/main" val="3068018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sz="1200" baseline="0" dirty="0" smtClean="0"/>
              <a:t>Il ne suffit pas de reformer le droit du travail, il faut aussi transformer l’environnement des affaires.</a:t>
            </a:r>
          </a:p>
          <a:p>
            <a:r>
              <a:rPr lang="fr-FR" sz="1200" b="0" i="0" u="none" strike="noStrike" kern="1200" baseline="0" dirty="0" smtClean="0">
                <a:solidFill>
                  <a:schemeClr val="tx1"/>
                </a:solidFill>
                <a:latin typeface="+mn-lt"/>
                <a:ea typeface="+mn-ea"/>
                <a:cs typeface="+mn-cs"/>
              </a:rPr>
              <a:t> </a:t>
            </a:r>
          </a:p>
          <a:p>
            <a:r>
              <a:rPr lang="fr-FR" sz="1200" b="0" i="0" u="none" strike="noStrike" kern="1200" baseline="0" dirty="0" smtClean="0">
                <a:solidFill>
                  <a:schemeClr val="tx1"/>
                </a:solidFill>
                <a:latin typeface="+mn-lt"/>
                <a:ea typeface="+mn-ea"/>
                <a:cs typeface="+mn-cs"/>
              </a:rPr>
              <a:t>Or, à l’occasion des transpositions successives de normes européennes, le droit français a parfois fait le choix d’une surrèglementation. Il en va notamment ainsi pour la transposition de dispositions optionnelles, ou d’harmonisation minimale, pour lesquelles le</a:t>
            </a:r>
          </a:p>
          <a:p>
            <a:r>
              <a:rPr lang="fr-FR" sz="1200" b="0" i="0" u="none" strike="noStrike" kern="1200" baseline="0" dirty="0" smtClean="0">
                <a:solidFill>
                  <a:schemeClr val="tx1"/>
                </a:solidFill>
                <a:latin typeface="+mn-lt"/>
                <a:ea typeface="+mn-ea"/>
                <a:cs typeface="+mn-cs"/>
              </a:rPr>
              <a:t>gouvernement français a pu opérer les choix réglementaires les plus exigeants ou les plus contraignants pour les opérateurs économiques. Cela a pu avoir pour conséquence d’imposer aux acteurs économiques des charges supplémentaires par rapport à leurs voisins européens, allant au-delà de ce qui est strictement requis aux termes de nos obligations.</a:t>
            </a:r>
          </a:p>
          <a:p>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Afin de limiter les effets négatifs de ces décisions pour la compétitivité des entreprises françaises par rapport à leurs concurrentes européennes, le Gouvernement s’engage à ne plus procéder à ce type de </a:t>
            </a:r>
            <a:r>
              <a:rPr lang="fr-FR" sz="1200" b="0" i="0" u="none" strike="noStrike" kern="1200" baseline="0" dirty="0" err="1" smtClean="0">
                <a:solidFill>
                  <a:schemeClr val="tx1"/>
                </a:solidFill>
                <a:latin typeface="+mn-lt"/>
                <a:ea typeface="+mn-ea"/>
                <a:cs typeface="+mn-cs"/>
              </a:rPr>
              <a:t>surtranspositions</a:t>
            </a:r>
            <a:r>
              <a:rPr lang="fr-FR" sz="1200" b="0" i="0" u="none" strike="noStrike" kern="1200" baseline="0" dirty="0" smtClean="0">
                <a:solidFill>
                  <a:schemeClr val="tx1"/>
                </a:solidFill>
                <a:latin typeface="+mn-lt"/>
                <a:ea typeface="+mn-ea"/>
                <a:cs typeface="+mn-cs"/>
              </a:rPr>
              <a:t> à l’avenir afin d’assurer des règles du jeu équitables pour tous au sein du marché unique  ET à examiner au cas par cas, pour les textes déjà transposés, les surrèglementations qui ne semblent pas justifiées afin de les modifier ou de les supprimer.</a:t>
            </a:r>
          </a:p>
          <a:p>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Cette surrèglementation constitue une source de complexité pour les acteurs économiques et les investisseurs. Elle nuit à l’approfondissement du marché européen. Une première étape de ce chantier sera réalisée dans le cadre du projet de loi relatif au droit à l’erreur et à la simplification qui sera adoptée courant 2018, afin d’alléger rapidement certaines charges pesant sur les acteurs économiques. À cet égard, une consultation publique sera lancée afin d’aider au recensement des dispositions</a:t>
            </a:r>
          </a:p>
          <a:p>
            <a:r>
              <a:rPr lang="fr-FR" sz="1200" b="0" i="0" u="none" strike="noStrike" kern="1200" baseline="0" dirty="0" smtClean="0">
                <a:solidFill>
                  <a:schemeClr val="tx1"/>
                </a:solidFill>
                <a:latin typeface="+mn-lt"/>
                <a:ea typeface="+mn-ea"/>
                <a:cs typeface="+mn-cs"/>
              </a:rPr>
              <a:t>à examiner.</a:t>
            </a:r>
          </a:p>
          <a:p>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Cela aidera aussi la place de Paris à se consolider face à ses concurrents dans le cadre du </a:t>
            </a:r>
            <a:r>
              <a:rPr lang="fr-FR" sz="1200" b="0" i="0" u="none" strike="noStrike" kern="1200" baseline="0" dirty="0" err="1" smtClean="0">
                <a:solidFill>
                  <a:schemeClr val="tx1"/>
                </a:solidFill>
                <a:latin typeface="+mn-lt"/>
                <a:ea typeface="+mn-ea"/>
                <a:cs typeface="+mn-cs"/>
              </a:rPr>
              <a:t>Brexit</a:t>
            </a:r>
            <a:r>
              <a:rPr lang="fr-FR" sz="1200" b="0" i="0" u="none" strike="noStrike" kern="1200" baseline="0" dirty="0" smtClean="0">
                <a:solidFill>
                  <a:schemeClr val="tx1"/>
                </a:solidFill>
                <a:latin typeface="+mn-lt"/>
                <a:ea typeface="+mn-ea"/>
                <a:cs typeface="+mn-cs"/>
              </a:rPr>
              <a:t>. Dans ce cadre, le Premier ministre a également annoncé des mesures spécifiques, notamment la retrait de l’intra </a:t>
            </a:r>
            <a:r>
              <a:rPr lang="fr-FR" sz="1200" b="0" i="0" u="none" strike="noStrike" kern="1200" baseline="0" dirty="0" err="1" smtClean="0">
                <a:solidFill>
                  <a:schemeClr val="tx1"/>
                </a:solidFill>
                <a:latin typeface="+mn-lt"/>
                <a:ea typeface="+mn-ea"/>
                <a:cs typeface="+mn-cs"/>
              </a:rPr>
              <a:t>day</a:t>
            </a:r>
            <a:r>
              <a:rPr lang="fr-FR" sz="1200" b="0" i="0" u="none" strike="noStrike" kern="1200" baseline="0" dirty="0" smtClean="0">
                <a:solidFill>
                  <a:schemeClr val="tx1"/>
                </a:solidFill>
                <a:latin typeface="+mn-lt"/>
                <a:ea typeface="+mn-ea"/>
                <a:cs typeface="+mn-cs"/>
              </a:rPr>
              <a:t> dans le cadre de la TTF, la suppression de la 4</a:t>
            </a:r>
            <a:r>
              <a:rPr lang="fr-FR" sz="1200" b="0" i="0" u="none" strike="noStrike" kern="1200" baseline="30000" dirty="0" smtClean="0">
                <a:solidFill>
                  <a:schemeClr val="tx1"/>
                </a:solidFill>
                <a:latin typeface="+mn-lt"/>
                <a:ea typeface="+mn-ea"/>
                <a:cs typeface="+mn-cs"/>
              </a:rPr>
              <a:t>ème</a:t>
            </a:r>
            <a:r>
              <a:rPr lang="fr-FR" sz="1200" b="0" i="0" u="none" strike="noStrike" kern="1200" baseline="0" dirty="0" smtClean="0">
                <a:solidFill>
                  <a:schemeClr val="tx1"/>
                </a:solidFill>
                <a:latin typeface="+mn-lt"/>
                <a:ea typeface="+mn-ea"/>
                <a:cs typeface="+mn-cs"/>
              </a:rPr>
              <a:t> tranche de la taxe sur les salaires et l’ouverture de 3 lycées internationaux en Ile de France.</a:t>
            </a:r>
          </a:p>
          <a:p>
            <a:endParaRPr lang="fr-FR"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Cet</a:t>
            </a:r>
            <a:r>
              <a:rPr lang="fr-FR" sz="1200" kern="1200" baseline="0" dirty="0" smtClean="0">
                <a:solidFill>
                  <a:schemeClr val="tx1"/>
                </a:solidFill>
                <a:effectLst/>
                <a:latin typeface="+mn-lt"/>
                <a:ea typeface="+mn-ea"/>
                <a:cs typeface="+mn-cs"/>
              </a:rPr>
              <a:t> ensemble </a:t>
            </a:r>
            <a:r>
              <a:rPr lang="fr-FR" sz="1200" kern="1200" dirty="0" smtClean="0">
                <a:solidFill>
                  <a:schemeClr val="tx1"/>
                </a:solidFill>
                <a:effectLst/>
                <a:latin typeface="+mn-lt"/>
                <a:ea typeface="+mn-ea"/>
                <a:cs typeface="+mn-cs"/>
              </a:rPr>
              <a:t>sera accompagné par un « paquet de transformation des entreprises » comprenant à la fois des dispositions législatives et réglementaires. Porté</a:t>
            </a:r>
            <a:r>
              <a:rPr lang="fr-FR" sz="1200" kern="1200" baseline="0" dirty="0" smtClean="0">
                <a:solidFill>
                  <a:schemeClr val="tx1"/>
                </a:solidFill>
                <a:effectLst/>
                <a:latin typeface="+mn-lt"/>
                <a:ea typeface="+mn-ea"/>
                <a:cs typeface="+mn-cs"/>
              </a:rPr>
              <a:t> par Bruno Le Maire, il sera adopté courant 2018.</a:t>
            </a:r>
            <a:endParaRPr lang="fr-FR"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20</a:t>
            </a:fld>
            <a:endParaRPr lang="fr-FR"/>
          </a:p>
        </p:txBody>
      </p:sp>
    </p:spTree>
    <p:extLst>
      <p:ext uri="{BB962C8B-B14F-4D97-AF65-F5344CB8AC3E}">
        <p14:creationId xmlns:p14="http://schemas.microsoft.com/office/powerpoint/2010/main" val="1523100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https://www.makeourplanetgreatagain.fr </a:t>
            </a:r>
          </a:p>
          <a:p>
            <a:endParaRPr lang="fr-FR" dirty="0" smtClean="0"/>
          </a:p>
          <a:p>
            <a:r>
              <a:rPr lang="fr-FR" sz="1200" dirty="0" smtClean="0"/>
              <a:t>2</a:t>
            </a:r>
            <a:r>
              <a:rPr lang="fr-FR" sz="1200" baseline="30000" dirty="0" smtClean="0"/>
              <a:t>ème</a:t>
            </a:r>
            <a:r>
              <a:rPr lang="fr-FR" sz="1200" dirty="0" smtClean="0"/>
              <a:t> pilier de la stratégie du gouvernement en matière économique: investir</a:t>
            </a:r>
            <a:r>
              <a:rPr lang="fr-FR" sz="1200" baseline="0" dirty="0" smtClean="0"/>
              <a:t> dans la croissance de demain. </a:t>
            </a:r>
          </a:p>
          <a:p>
            <a:r>
              <a:rPr lang="fr-FR" sz="1200" kern="1200" dirty="0" smtClean="0">
                <a:solidFill>
                  <a:schemeClr val="tx1"/>
                </a:solidFill>
                <a:effectLst/>
                <a:latin typeface="+mn-lt"/>
                <a:ea typeface="+mn-ea"/>
                <a:cs typeface="+mn-cs"/>
              </a:rPr>
              <a:t> </a:t>
            </a:r>
          </a:p>
          <a:p>
            <a:r>
              <a:rPr lang="fr-FR" sz="1200" b="0" kern="1200" dirty="0" smtClean="0">
                <a:solidFill>
                  <a:schemeClr val="tx1"/>
                </a:solidFill>
                <a:effectLst/>
                <a:latin typeface="+mn-lt"/>
                <a:ea typeface="+mn-ea"/>
                <a:cs typeface="+mn-cs"/>
              </a:rPr>
              <a:t>De nombreuses études économiques ont établi une croissance ralentie de l’investissement en France </a:t>
            </a:r>
            <a:r>
              <a:rPr lang="fr-FR" sz="1200" kern="1200" dirty="0" smtClean="0">
                <a:solidFill>
                  <a:schemeClr val="tx1"/>
                </a:solidFill>
                <a:effectLst/>
                <a:latin typeface="+mn-lt"/>
                <a:ea typeface="+mn-ea"/>
                <a:cs typeface="+mn-cs"/>
              </a:rPr>
              <a:t>et, à certains égards, un retard d’investissement de l’économie française, notamment par rapport à nos partenaires européens. Ce retard se caractérise par un déficit d’innovation et de compétitivité qui pénalise le niveau de notre croissance, ce que les économistes appellent la croissance potentielle et la croissance de long terme. En témoigne notre déficit commercial (62,5 Md€ sur 12 mois glissants en juillet 2017) qui reflète les faiblesses structurelles de notre appareil productif et, en particulier, le retard persistant des dépenses de recherche et de développement des entreprises françaises.</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Gouvernement a choisi en conséquence d’engager une action forte qui vise à la fois à favoriser un investissement privé qualitatif et à actionner l’investissement public dans les domaines stratégiques.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Gouvernement a donc choisi de conserver le </a:t>
            </a:r>
            <a:r>
              <a:rPr lang="fr-FR" sz="1200" u="sng" kern="1200" dirty="0" smtClean="0">
                <a:solidFill>
                  <a:schemeClr val="tx1"/>
                </a:solidFill>
                <a:effectLst/>
                <a:latin typeface="+mn-lt"/>
                <a:ea typeface="+mn-ea"/>
                <a:cs typeface="+mn-cs"/>
              </a:rPr>
              <a:t>Crédit impôt Recherche</a:t>
            </a:r>
            <a:r>
              <a:rPr lang="fr-FR" sz="1200" kern="1200" dirty="0" smtClean="0">
                <a:solidFill>
                  <a:schemeClr val="tx1"/>
                </a:solidFill>
                <a:effectLst/>
                <a:latin typeface="+mn-lt"/>
                <a:ea typeface="+mn-ea"/>
                <a:cs typeface="+mn-cs"/>
              </a:rPr>
              <a:t>, dispositif dont l’efficacité est démontrée pour stimuler les dépenses de recherche et développement (R&amp;D) des entreprises.</a:t>
            </a:r>
            <a:r>
              <a:rPr lang="fr-FR" sz="1200" kern="1200" baseline="0" dirty="0" smtClean="0">
                <a:solidFill>
                  <a:schemeClr val="tx1"/>
                </a:solidFill>
                <a:effectLst/>
                <a:latin typeface="+mn-lt"/>
                <a:ea typeface="+mn-ea"/>
                <a:cs typeface="+mn-cs"/>
              </a:rPr>
              <a:t> Le cout complet d’un chercheur en France étant grâce au CIR de 50% au cout d’un même chercheur aux Etats-Unis et de 15% inférieur à celui employé en Allemagne.</a:t>
            </a:r>
          </a:p>
          <a:p>
            <a:endParaRPr lang="fr-FR" sz="1200" kern="1200" baseline="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En complément, </a:t>
            </a:r>
            <a:r>
              <a:rPr lang="fr-FR" sz="1200" u="sng" kern="1200" dirty="0" smtClean="0">
                <a:solidFill>
                  <a:schemeClr val="tx1"/>
                </a:solidFill>
                <a:effectLst/>
                <a:latin typeface="+mn-lt"/>
                <a:ea typeface="+mn-ea"/>
                <a:cs typeface="+mn-cs"/>
              </a:rPr>
              <a:t>un fonds pour l’industrie et l’innovation doté de 10 Md</a:t>
            </a:r>
            <a:r>
              <a:rPr lang="fr-FR" sz="1200" kern="1200" dirty="0" smtClean="0">
                <a:solidFill>
                  <a:schemeClr val="tx1"/>
                </a:solidFill>
                <a:effectLst/>
                <a:latin typeface="+mn-lt"/>
                <a:ea typeface="+mn-ea"/>
                <a:cs typeface="+mn-cs"/>
              </a:rPr>
              <a:t>€ sera mis en place à partir des produits de cessions de participations non stratégiques de l’Etat. Il aura vocation à financer tout particulièrement l’innovation de rupture dans les entreprises privées,</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En parallèle de ces mesures sur l’investissement privé, l’</a:t>
            </a:r>
            <a:r>
              <a:rPr lang="fr-FR" sz="1200" u="sng" kern="1200" dirty="0" smtClean="0">
                <a:solidFill>
                  <a:schemeClr val="tx1"/>
                </a:solidFill>
                <a:effectLst/>
                <a:latin typeface="+mn-lt"/>
                <a:ea typeface="+mn-ea"/>
                <a:cs typeface="+mn-cs"/>
              </a:rPr>
              <a:t>investissement public est activé et réorienté vers les secteurs clefs. Un Grand plan d’investissement de 50 Md€ sera lancé </a:t>
            </a:r>
            <a:r>
              <a:rPr lang="fr-FR" sz="1200" kern="1200" dirty="0" smtClean="0">
                <a:solidFill>
                  <a:schemeClr val="tx1"/>
                </a:solidFill>
                <a:effectLst/>
                <a:latin typeface="+mn-lt"/>
                <a:ea typeface="+mn-ea"/>
                <a:cs typeface="+mn-cs"/>
              </a:rPr>
              <a:t>en faveur des domaines de la formation professionnelle, la transition écologique, l’agriculture, la santé ou encore la transformation numérique de l’action publique. </a:t>
            </a:r>
          </a:p>
          <a:p>
            <a:endParaRPr lang="fr-FR" sz="1200" kern="1200" dirty="0" smtClean="0">
              <a:solidFill>
                <a:schemeClr val="tx1"/>
              </a:solidFill>
              <a:effectLst/>
              <a:latin typeface="+mn-lt"/>
              <a:ea typeface="+mn-ea"/>
              <a:cs typeface="+mn-cs"/>
            </a:endParaRPr>
          </a:p>
          <a:p>
            <a:r>
              <a:rPr lang="fr-FR" sz="1200" dirty="0" smtClean="0">
                <a:effectLst/>
              </a:rPr>
              <a:t>Le président de</a:t>
            </a:r>
            <a:r>
              <a:rPr lang="fr-FR" sz="1200" baseline="0" dirty="0" smtClean="0">
                <a:effectLst/>
              </a:rPr>
              <a:t> la République l’a rappelé lors de son récent discours à la Sorbonne en rappelant son souhait </a:t>
            </a:r>
            <a:r>
              <a:rPr lang="fr-FR" sz="1200" dirty="0" smtClean="0">
                <a:effectLst/>
              </a:rPr>
              <a:t>de créer une "Agence d'innovation de rupture", permettant de financer des technologies et sciences émergentes, comme l’intelligence</a:t>
            </a:r>
            <a:r>
              <a:rPr lang="fr-FR" sz="1200" baseline="0" dirty="0" smtClean="0">
                <a:effectLst/>
              </a:rPr>
              <a:t> </a:t>
            </a:r>
            <a:r>
              <a:rPr lang="fr-FR" sz="1200" baseline="0" dirty="0" err="1" smtClean="0">
                <a:effectLst/>
              </a:rPr>
              <a:t>articficielle</a:t>
            </a:r>
            <a:r>
              <a:rPr lang="fr-FR" sz="1200" baseline="0" dirty="0" smtClean="0">
                <a:effectLst/>
              </a:rPr>
              <a:t>.</a:t>
            </a:r>
            <a:r>
              <a:rPr lang="fr-FR" sz="1200" dirty="0" smtClean="0">
                <a:effectLst/>
              </a:rPr>
              <a:t>.</a:t>
            </a:r>
          </a:p>
          <a:p>
            <a:r>
              <a:rPr lang="fr-FR" sz="1200" dirty="0" smtClean="0">
                <a:effectLst/>
              </a:rPr>
              <a:t>Pour préciser son idée, le Président a cité en exemple la </a:t>
            </a:r>
            <a:r>
              <a:rPr lang="fr-FR" sz="1200" dirty="0" err="1" smtClean="0">
                <a:effectLst/>
              </a:rPr>
              <a:t>Darpa</a:t>
            </a:r>
            <a:r>
              <a:rPr lang="fr-FR" sz="1200" dirty="0" smtClean="0">
                <a:effectLst/>
              </a:rPr>
              <a:t>. "L'agence américaine pour les projets de recherche avancée de défense", qui existe depuis 1958, est en effet à l'origine de nombreuses révolutions technologique:</a:t>
            </a:r>
            <a:r>
              <a:rPr lang="fr-FR" sz="1200" baseline="0" dirty="0" smtClean="0">
                <a:effectLst/>
              </a:rPr>
              <a:t> internet, le GPS, l’ordinateur avec interface graphique,…</a:t>
            </a:r>
            <a:endParaRPr lang="fr-FR" sz="1200" dirty="0" smtClean="0">
              <a:effectLst/>
            </a:endParaRPr>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21</a:t>
            </a:fld>
            <a:endParaRPr lang="fr-FR"/>
          </a:p>
        </p:txBody>
      </p:sp>
    </p:spTree>
    <p:extLst>
      <p:ext uri="{BB962C8B-B14F-4D97-AF65-F5344CB8AC3E}">
        <p14:creationId xmlns:p14="http://schemas.microsoft.com/office/powerpoint/2010/main" val="2604090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Investir dans le capital humain, c’est investir dans la formation, initiale puis tout au long de la vie. Le grand plan d’investissement que j’évoquais à l’instant comprendra donc un volet spécifique, intitulé "Plan d’Investissement compétences", présenté il y a quelques jours par le Premier ministre.</a:t>
            </a:r>
          </a:p>
          <a:p>
            <a:endParaRPr lang="fr-FR" dirty="0" smtClean="0"/>
          </a:p>
          <a:p>
            <a:r>
              <a:rPr lang="fr-FR" dirty="0" smtClean="0"/>
              <a:t>Aujourd’hui le taux de chômage des Français sans diplôme est de 18 %, contre 6 % pour les Français ayant un diplôme bac + 2 et équivalent. </a:t>
            </a:r>
          </a:p>
          <a:p>
            <a:r>
              <a:rPr lang="fr-FR" dirty="0" smtClean="0"/>
              <a:t>Le numérique, la robotique et la prise de conscience des exigences écologiques transforment l’ensemble de l’économie. Ils ont un impact fort sur les métiers, les organisations du travail et les compétences attendues des actifs. Aussi, un million de demandeurs d’emploi peu qualifiés et un million de jeunes éloignés du marché du travail vont être formés dans les 5 ans à venir pour améliorer leur retour à l’emploi.</a:t>
            </a:r>
          </a:p>
          <a:p>
            <a:endParaRPr lang="fr-FR" dirty="0" smtClean="0"/>
          </a:p>
          <a:p>
            <a:r>
              <a:rPr lang="fr-FR" dirty="0" smtClean="0"/>
              <a:t>Annonces fortes du PM à l’été au moment</a:t>
            </a:r>
            <a:r>
              <a:rPr lang="fr-FR" baseline="0" dirty="0" smtClean="0"/>
              <a:t> du forum de Paris Europlace réunissant de grands investisseurs financiers : </a:t>
            </a:r>
          </a:p>
          <a:p>
            <a:r>
              <a:rPr lang="fr-FR" baseline="0" dirty="0" smtClean="0"/>
              <a:t>Plan d’actions « Accueil scolaire - Education nationale - Collectivités territoriales » sur le développement de l’offre scolaire internationale, avec le développement de pôles internationaux (écoles, collèges, lycées) et des sections internationales implantés en Ile-de-France (notamment l’ouverture d’un Lycée international - Lycée Lucie Aubrac - à Courbevoie à la rentrée 2017).</a:t>
            </a:r>
          </a:p>
          <a:p>
            <a:endParaRPr lang="fr-FR" baseline="0" dirty="0" smtClean="0"/>
          </a:p>
          <a:p>
            <a:r>
              <a:rPr lang="fr-FR" baseline="0" dirty="0" smtClean="0"/>
              <a:t>Voir la carte interactive :  http://www.welcometofrance.com/sections-internationales</a:t>
            </a:r>
          </a:p>
          <a:p>
            <a:endParaRPr lang="fr-FR" baseline="0" dirty="0" smtClean="0"/>
          </a:p>
          <a:p>
            <a:endParaRPr lang="fr-FR" baseline="0" dirty="0" smtClean="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22</a:t>
            </a:fld>
            <a:endParaRPr lang="fr-FR"/>
          </a:p>
        </p:txBody>
      </p:sp>
    </p:spTree>
    <p:extLst>
      <p:ext uri="{BB962C8B-B14F-4D97-AF65-F5344CB8AC3E}">
        <p14:creationId xmlns:p14="http://schemas.microsoft.com/office/powerpoint/2010/main" val="3883644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indent="0" algn="just">
              <a:buNone/>
            </a:pPr>
            <a:r>
              <a:rPr lang="fr-FR" sz="1200" dirty="0" smtClean="0"/>
              <a:t>Une nouvelle carte de séjour unifiée, pour plus de clarté</a:t>
            </a:r>
          </a:p>
          <a:p>
            <a:pPr marL="0" indent="0" algn="just">
              <a:buNone/>
            </a:pPr>
            <a:r>
              <a:rPr lang="fr-FR" sz="1200" dirty="0" smtClean="0"/>
              <a:t>Une durée de validité pouvant aller jusqu’à quatre ans </a:t>
            </a:r>
          </a:p>
          <a:p>
            <a:pPr marL="0" indent="0" algn="just">
              <a:buNone/>
            </a:pPr>
            <a:r>
              <a:rPr lang="fr-FR" sz="1200" dirty="0" smtClean="0"/>
              <a:t>Une carte qui profite à la famille et qui lui permet d’exercer un emploi en France</a:t>
            </a:r>
          </a:p>
          <a:p>
            <a:pPr marL="0" indent="0" algn="just">
              <a:buNone/>
            </a:pPr>
            <a:r>
              <a:rPr lang="fr-FR" sz="1200" dirty="0" smtClean="0"/>
              <a:t>Les publics-cibles : 10 catégories couvrant le spectre des talents</a:t>
            </a:r>
          </a:p>
          <a:p>
            <a:pPr marL="0" indent="0" algn="just">
              <a:buNone/>
            </a:pPr>
            <a:r>
              <a:rPr lang="fr-FR" sz="1200" dirty="0" smtClean="0"/>
              <a:t>En amont : un visa portant la mention « Passeport  talent », attribué à l’étranger avant la délivrance du titre en France (sauf pour les séjours de moins d’un an) </a:t>
            </a:r>
          </a:p>
          <a:p>
            <a:endParaRPr lang="fr-FR" dirty="0" smtClean="0"/>
          </a:p>
          <a:p>
            <a:pPr marL="0" lvl="0" indent="0" algn="just">
              <a:buNone/>
            </a:pPr>
            <a:r>
              <a:rPr lang="fr-FR" sz="1600" dirty="0" smtClean="0"/>
              <a:t>Les démarches sont simplifiées :</a:t>
            </a:r>
          </a:p>
          <a:p>
            <a:pPr lvl="1" algn="just"/>
            <a:r>
              <a:rPr lang="fr-FR" sz="1200" dirty="0" smtClean="0">
                <a:solidFill>
                  <a:prstClr val="white">
                    <a:lumMod val="50000"/>
                  </a:prstClr>
                </a:solidFill>
              </a:rPr>
              <a:t>Passages en préfecture pour déposer la demande et retirer son titre de séjour pluriannuel </a:t>
            </a:r>
          </a:p>
          <a:p>
            <a:pPr lvl="1" algn="just"/>
            <a:r>
              <a:rPr lang="fr-FR" sz="1200" dirty="0" smtClean="0">
                <a:solidFill>
                  <a:prstClr val="white">
                    <a:lumMod val="50000"/>
                  </a:prstClr>
                </a:solidFill>
              </a:rPr>
              <a:t>Mise en place d’un guichet dédié pour les demandes de titre </a:t>
            </a:r>
          </a:p>
          <a:p>
            <a:pPr lvl="1" algn="just"/>
            <a:r>
              <a:rPr lang="fr-FR" sz="1200" dirty="0" smtClean="0">
                <a:solidFill>
                  <a:prstClr val="white">
                    <a:lumMod val="50000"/>
                  </a:prstClr>
                </a:solidFill>
              </a:rPr>
              <a:t>Délivrance accélérée</a:t>
            </a:r>
          </a:p>
          <a:p>
            <a:pPr lvl="1" algn="just"/>
            <a:r>
              <a:rPr lang="fr-FR" sz="1200" dirty="0" smtClean="0">
                <a:solidFill>
                  <a:prstClr val="white">
                    <a:lumMod val="50000"/>
                  </a:prstClr>
                </a:solidFill>
              </a:rPr>
              <a:t>Dispense d’autorisation de travail pour les salariés</a:t>
            </a:r>
          </a:p>
          <a:p>
            <a:pPr marL="457209" lvl="1" indent="0" algn="just">
              <a:buNone/>
            </a:pPr>
            <a:endParaRPr lang="fr-FR" sz="1200" dirty="0" smtClean="0">
              <a:solidFill>
                <a:prstClr val="white">
                  <a:lumMod val="50000"/>
                </a:prstClr>
              </a:solidFill>
            </a:endParaRPr>
          </a:p>
          <a:p>
            <a:pPr marL="0" lvl="1" indent="0" algn="just">
              <a:buNone/>
            </a:pPr>
            <a:r>
              <a:rPr lang="fr-FR" sz="1600" b="0" dirty="0" smtClean="0"/>
              <a:t>De nouveaux publics sont identifiés:</a:t>
            </a:r>
          </a:p>
          <a:p>
            <a:pPr lvl="1" algn="just"/>
            <a:r>
              <a:rPr lang="fr-FR" sz="1200" dirty="0" smtClean="0">
                <a:solidFill>
                  <a:schemeClr val="bg1">
                    <a:lumMod val="50000"/>
                  </a:schemeClr>
                </a:solidFill>
              </a:rPr>
              <a:t>Les créateurs d’entreprise (dont les </a:t>
            </a:r>
            <a:r>
              <a:rPr lang="fr-FR" sz="1200" i="1" dirty="0" err="1" smtClean="0">
                <a:solidFill>
                  <a:schemeClr val="bg1">
                    <a:lumMod val="50000"/>
                  </a:schemeClr>
                </a:solidFill>
              </a:rPr>
              <a:t>startupers</a:t>
            </a:r>
            <a:r>
              <a:rPr lang="fr-FR" sz="1200" dirty="0" smtClean="0">
                <a:solidFill>
                  <a:schemeClr val="bg1">
                    <a:lumMod val="50000"/>
                  </a:schemeClr>
                </a:solidFill>
              </a:rPr>
              <a:t> qui bénéficient d’un « French Tech visa »)</a:t>
            </a:r>
            <a:endParaRPr lang="fr-FR" sz="1200" dirty="0" smtClean="0">
              <a:solidFill>
                <a:srgbClr val="0070C0"/>
              </a:solidFill>
            </a:endParaRPr>
          </a:p>
          <a:p>
            <a:pPr lvl="1" algn="just"/>
            <a:r>
              <a:rPr lang="fr-FR" sz="1200" dirty="0" smtClean="0">
                <a:solidFill>
                  <a:schemeClr val="bg1">
                    <a:lumMod val="50000"/>
                  </a:schemeClr>
                </a:solidFill>
              </a:rPr>
              <a:t>Les étrangers souhaitant investir en France (pour un montant minimal fixé à 300 000 euros)</a:t>
            </a:r>
            <a:endParaRPr lang="fr-FR" sz="1200" dirty="0" smtClean="0">
              <a:solidFill>
                <a:srgbClr val="0070C0"/>
              </a:solidFill>
            </a:endParaRPr>
          </a:p>
          <a:p>
            <a:pPr lvl="1" algn="just"/>
            <a:r>
              <a:rPr lang="fr-FR" sz="1200" dirty="0" smtClean="0">
                <a:solidFill>
                  <a:schemeClr val="bg1">
                    <a:lumMod val="50000"/>
                  </a:schemeClr>
                </a:solidFill>
              </a:rPr>
              <a:t>Les étrangers à la renommée nationale ou internationale établie (domaines scientifique, littéraire, artistique, intellectuel, éducatif ou sportif)</a:t>
            </a:r>
          </a:p>
          <a:p>
            <a:pPr lvl="1" algn="just"/>
            <a:endParaRPr lang="fr-FR" sz="1200" dirty="0" smtClean="0">
              <a:solidFill>
                <a:schemeClr val="bg1">
                  <a:lumMod val="50000"/>
                </a:schemeClr>
              </a:solidFill>
            </a:endParaRPr>
          </a:p>
          <a:p>
            <a:pPr marL="0" lvl="1" indent="0" algn="just">
              <a:buNone/>
            </a:pPr>
            <a:r>
              <a:rPr lang="fr-FR" sz="1600" b="0" dirty="0" smtClean="0"/>
              <a:t>Un titre favorable à la venue en France des artistes des salariés qualifiés, chercheurs et dirigeant d’entreprises</a:t>
            </a:r>
          </a:p>
          <a:p>
            <a:pPr marL="0" lvl="1" indent="0" algn="just">
              <a:buNone/>
            </a:pPr>
            <a:endParaRPr lang="fr-FR" sz="1600" b="0" dirty="0" smtClean="0"/>
          </a:p>
          <a:p>
            <a:pPr marL="0" marR="0" lvl="1" indent="0" algn="just" defTabSz="914347" rtl="0" eaLnBrk="1" fontAlgn="auto" latinLnBrk="0" hangingPunct="1">
              <a:lnSpc>
                <a:spcPct val="100000"/>
              </a:lnSpc>
              <a:spcBef>
                <a:spcPts val="0"/>
              </a:spcBef>
              <a:spcAft>
                <a:spcPts val="0"/>
              </a:spcAft>
              <a:buClrTx/>
              <a:buSzTx/>
              <a:buFontTx/>
              <a:buNone/>
              <a:tabLst/>
              <a:defRPr/>
            </a:pPr>
            <a:r>
              <a:rPr lang="fr-FR" sz="1600" b="0" dirty="0" smtClean="0"/>
              <a:t>FRENCH TECH VISA : </a:t>
            </a:r>
            <a:r>
              <a:rPr lang="fr-FR" sz="1600" b="1" dirty="0" smtClean="0"/>
              <a:t>Procédure de visa simplifiée et accélérée</a:t>
            </a:r>
            <a:r>
              <a:rPr lang="fr-FR" sz="1600" dirty="0" smtClean="0"/>
              <a:t> pour des talents internationaux qualifiés, le French Tech Visa permet aux </a:t>
            </a:r>
            <a:r>
              <a:rPr lang="fr-FR" sz="1600" b="1" dirty="0" smtClean="0"/>
              <a:t>fondateurs de startups, salariés ou investisseurs</a:t>
            </a:r>
            <a:r>
              <a:rPr lang="fr-FR" sz="1600" dirty="0" smtClean="0"/>
              <a:t> d'obtenir le titre de séjour </a:t>
            </a:r>
            <a:r>
              <a:rPr lang="fr-FR" sz="1600" b="1" dirty="0" smtClean="0"/>
              <a:t>« Passeport Talent ».</a:t>
            </a:r>
          </a:p>
          <a:p>
            <a:pPr marL="0" marR="0" lvl="1" indent="0" algn="just" defTabSz="914347" rtl="0" eaLnBrk="1" fontAlgn="auto" latinLnBrk="0" hangingPunct="1">
              <a:lnSpc>
                <a:spcPct val="100000"/>
              </a:lnSpc>
              <a:spcBef>
                <a:spcPts val="0"/>
              </a:spcBef>
              <a:spcAft>
                <a:spcPts val="0"/>
              </a:spcAft>
              <a:buClrTx/>
              <a:buSzTx/>
              <a:buFontTx/>
              <a:buNone/>
              <a:tabLst/>
              <a:defRPr/>
            </a:pPr>
            <a:endParaRPr lang="fr-FR" sz="1600" b="1" dirty="0" smtClean="0"/>
          </a:p>
          <a:p>
            <a:pPr marL="0" marR="0" lvl="1" indent="0" algn="just" defTabSz="914347" rtl="0" eaLnBrk="1" fontAlgn="auto" latinLnBrk="0" hangingPunct="1">
              <a:lnSpc>
                <a:spcPct val="100000"/>
              </a:lnSpc>
              <a:spcBef>
                <a:spcPts val="0"/>
              </a:spcBef>
              <a:spcAft>
                <a:spcPts val="0"/>
              </a:spcAft>
              <a:buClrTx/>
              <a:buSzTx/>
              <a:buFontTx/>
              <a:buNone/>
              <a:tabLst/>
              <a:defRPr/>
            </a:pPr>
            <a:r>
              <a:rPr lang="fr-FR" sz="1600" b="1" dirty="0" smtClean="0"/>
              <a:t>WELCOME TO France: </a:t>
            </a:r>
            <a:r>
              <a:rPr lang="fr-FR" sz="1600" b="0" dirty="0" smtClean="0"/>
              <a:t>une hotline (www.welcometofrance.com/contact-us) avec une garantie de réponse sous 3 jours.</a:t>
            </a:r>
          </a:p>
          <a:p>
            <a:pPr marL="0" marR="0" lvl="1" indent="0" algn="just" defTabSz="914347" rtl="0" eaLnBrk="1" fontAlgn="auto" latinLnBrk="0" hangingPunct="1">
              <a:lnSpc>
                <a:spcPct val="100000"/>
              </a:lnSpc>
              <a:spcBef>
                <a:spcPts val="0"/>
              </a:spcBef>
              <a:spcAft>
                <a:spcPts val="0"/>
              </a:spcAft>
              <a:buClrTx/>
              <a:buSzTx/>
              <a:buFontTx/>
              <a:buNone/>
              <a:tabLst/>
              <a:defRPr/>
            </a:pPr>
            <a:endParaRPr lang="fr-FR" sz="1600" b="1" dirty="0" smtClean="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23</a:t>
            </a:fld>
            <a:endParaRPr lang="fr-FR"/>
          </a:p>
        </p:txBody>
      </p:sp>
    </p:spTree>
    <p:extLst>
      <p:ext uri="{BB962C8B-B14F-4D97-AF65-F5344CB8AC3E}">
        <p14:creationId xmlns:p14="http://schemas.microsoft.com/office/powerpoint/2010/main" val="1913421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b="1" u="sng" baseline="0" dirty="0" smtClean="0"/>
              <a:t>6</a:t>
            </a:r>
            <a:r>
              <a:rPr lang="fr-FR" b="1" u="sng" baseline="30000" dirty="0" smtClean="0"/>
              <a:t>e</a:t>
            </a:r>
            <a:r>
              <a:rPr lang="fr-FR" b="1" u="sng" baseline="0" dirty="0" smtClean="0"/>
              <a:t> économie mondiale </a:t>
            </a:r>
            <a:r>
              <a:rPr lang="fr-FR" b="0" u="none" baseline="0" dirty="0" smtClean="0"/>
              <a:t>: </a:t>
            </a:r>
            <a:r>
              <a:rPr lang="fr-FR" b="0" dirty="0" smtClean="0"/>
              <a:t>PIB en 2015</a:t>
            </a:r>
            <a:r>
              <a:rPr lang="fr-FR" b="0" baseline="0" dirty="0" smtClean="0"/>
              <a:t> (</a:t>
            </a:r>
            <a:r>
              <a:rPr lang="fr-FR" b="0" dirty="0" smtClean="0"/>
              <a:t>Source : FMI)</a:t>
            </a:r>
          </a:p>
          <a:p>
            <a:endParaRPr lang="fr-FR" b="1" u="sng" baseline="0" dirty="0" smtClean="0"/>
          </a:p>
          <a:p>
            <a:r>
              <a:rPr lang="fr-FR" b="1" u="sng" baseline="0" dirty="0" smtClean="0"/>
              <a:t>Investissements directs étrangers (IDE) :</a:t>
            </a:r>
          </a:p>
          <a:p>
            <a:pPr lvl="0"/>
            <a:endParaRPr lang="fr-FR" sz="12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La CNUCED (Conférence des Nations-Unies sur le commerce et le développement) a</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publié</a:t>
            </a:r>
            <a:r>
              <a:rPr lang="fr-FR" sz="1200" kern="1200" baseline="0" dirty="0" smtClean="0">
                <a:solidFill>
                  <a:schemeClr val="tx1"/>
                </a:solidFill>
                <a:effectLst/>
                <a:latin typeface="+mn-lt"/>
                <a:ea typeface="+mn-ea"/>
                <a:cs typeface="+mn-cs"/>
              </a:rPr>
              <a:t> des </a:t>
            </a:r>
            <a:r>
              <a:rPr lang="fr-FR" sz="1200" b="1" kern="1200" dirty="0" smtClean="0">
                <a:solidFill>
                  <a:schemeClr val="tx1"/>
                </a:solidFill>
                <a:effectLst/>
                <a:latin typeface="+mn-lt"/>
                <a:ea typeface="+mn-ea"/>
                <a:cs typeface="+mn-cs"/>
              </a:rPr>
              <a:t>chiffres positifs sur les investissements étrangers en France ces dernières années. </a:t>
            </a:r>
            <a:r>
              <a:rPr lang="fr-FR" sz="1200" kern="1200" dirty="0" smtClean="0">
                <a:solidFill>
                  <a:schemeClr val="tx1"/>
                </a:solidFill>
                <a:effectLst/>
                <a:latin typeface="+mn-lt"/>
                <a:ea typeface="+mn-ea"/>
                <a:cs typeface="+mn-cs"/>
              </a:rPr>
              <a:t>Ils étaient</a:t>
            </a:r>
            <a:r>
              <a:rPr lang="fr-FR" sz="1200" kern="1200" baseline="0" dirty="0" smtClean="0">
                <a:solidFill>
                  <a:schemeClr val="tx1"/>
                </a:solidFill>
                <a:effectLst/>
                <a:latin typeface="+mn-lt"/>
                <a:ea typeface="+mn-ea"/>
                <a:cs typeface="+mn-cs"/>
              </a:rPr>
              <a:t> notamment </a:t>
            </a:r>
            <a:r>
              <a:rPr lang="fr-FR" sz="1200" kern="1200" dirty="0" smtClean="0">
                <a:solidFill>
                  <a:schemeClr val="tx1"/>
                </a:solidFill>
                <a:effectLst/>
                <a:latin typeface="+mn-lt"/>
                <a:ea typeface="+mn-ea"/>
                <a:cs typeface="+mn-cs"/>
              </a:rPr>
              <a:t>en </a:t>
            </a:r>
            <a:r>
              <a:rPr lang="fr-FR" sz="1200" b="1" u="sng" kern="1200" dirty="0" smtClean="0">
                <a:solidFill>
                  <a:schemeClr val="tx1"/>
                </a:solidFill>
                <a:effectLst/>
                <a:latin typeface="+mn-lt"/>
                <a:ea typeface="+mn-ea"/>
                <a:cs typeface="+mn-cs"/>
              </a:rPr>
              <a:t>forte hausse</a:t>
            </a:r>
            <a:r>
              <a:rPr lang="fr-FR" sz="1200" kern="1200" dirty="0" smtClean="0">
                <a:solidFill>
                  <a:schemeClr val="tx1"/>
                </a:solidFill>
                <a:effectLst/>
                <a:latin typeface="+mn-lt"/>
                <a:ea typeface="+mn-ea"/>
                <a:cs typeface="+mn-cs"/>
              </a:rPr>
              <a:t>, à 47 Mds</a:t>
            </a:r>
            <a:r>
              <a:rPr lang="fr-FR" sz="1200" kern="1200" baseline="0" dirty="0" smtClean="0">
                <a:solidFill>
                  <a:schemeClr val="tx1"/>
                </a:solidFill>
                <a:effectLst/>
                <a:latin typeface="+mn-lt"/>
                <a:ea typeface="+mn-ea"/>
                <a:cs typeface="+mn-cs"/>
              </a:rPr>
              <a:t> EUR</a:t>
            </a:r>
            <a:r>
              <a:rPr lang="fr-FR" sz="1200" kern="1200" dirty="0" smtClean="0">
                <a:solidFill>
                  <a:schemeClr val="tx1"/>
                </a:solidFill>
                <a:effectLst/>
                <a:latin typeface="+mn-lt"/>
                <a:ea typeface="+mn-ea"/>
                <a:cs typeface="+mn-cs"/>
              </a:rPr>
              <a:t> en 2015 après 15 Mds EUR</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en 2014.</a:t>
            </a:r>
          </a:p>
          <a:p>
            <a:pPr lvl="0"/>
            <a:endParaRPr lang="fr-FR" sz="1200" kern="1200" dirty="0" smtClean="0">
              <a:solidFill>
                <a:schemeClr val="tx1"/>
              </a:solidFill>
              <a:effectLst/>
              <a:latin typeface="+mn-lt"/>
              <a:ea typeface="+mn-ea"/>
              <a:cs typeface="+mn-cs"/>
            </a:endParaRPr>
          </a:p>
          <a:p>
            <a:pPr lvl="0"/>
            <a:r>
              <a:rPr lang="fr-FR" sz="1200" b="1" u="none" kern="1200" dirty="0" smtClean="0">
                <a:solidFill>
                  <a:schemeClr val="tx1"/>
                </a:solidFill>
                <a:effectLst/>
                <a:latin typeface="+mn-lt"/>
                <a:ea typeface="+mn-ea"/>
                <a:cs typeface="+mn-cs"/>
              </a:rPr>
              <a:t>Avec 28 Mds EUR d’IDE entrants</a:t>
            </a:r>
            <a:r>
              <a:rPr lang="fr-FR" sz="1200" b="1" u="none" kern="1200" baseline="0" dirty="0" smtClean="0">
                <a:solidFill>
                  <a:schemeClr val="tx1"/>
                </a:solidFill>
                <a:effectLst/>
                <a:latin typeface="+mn-lt"/>
                <a:ea typeface="+mn-ea"/>
                <a:cs typeface="+mn-cs"/>
              </a:rPr>
              <a:t> </a:t>
            </a:r>
            <a:r>
              <a:rPr lang="fr-FR" sz="1200" b="1" u="none" kern="1200" dirty="0" smtClean="0">
                <a:solidFill>
                  <a:schemeClr val="tx1"/>
                </a:solidFill>
                <a:effectLst/>
                <a:latin typeface="+mn-lt"/>
                <a:ea typeface="+mn-ea"/>
                <a:cs typeface="+mn-cs"/>
              </a:rPr>
              <a:t>sur son</a:t>
            </a:r>
            <a:r>
              <a:rPr lang="fr-FR" sz="1200" b="1" u="none" kern="1200" baseline="0" dirty="0" smtClean="0">
                <a:solidFill>
                  <a:schemeClr val="tx1"/>
                </a:solidFill>
                <a:effectLst/>
                <a:latin typeface="+mn-lt"/>
                <a:ea typeface="+mn-ea"/>
                <a:cs typeface="+mn-cs"/>
              </a:rPr>
              <a:t> territoire en 2016 </a:t>
            </a:r>
            <a:r>
              <a:rPr lang="fr-FR" sz="1200" b="0" u="none" kern="1200" baseline="0" dirty="0" smtClean="0">
                <a:solidFill>
                  <a:schemeClr val="tx1"/>
                </a:solidFill>
                <a:effectLst/>
                <a:latin typeface="+mn-lt"/>
                <a:ea typeface="+mn-ea"/>
                <a:cs typeface="+mn-cs"/>
              </a:rPr>
              <a:t>(contre 47 Mds en 2015, niveau le plus élevé depuis 2008, du fait de </a:t>
            </a:r>
            <a:r>
              <a:rPr lang="fr-FR" dirty="0" smtClean="0"/>
              <a:t>plusieurs opérations importantes, au premier rang desquelles la fusion Lafarge-</a:t>
            </a:r>
            <a:r>
              <a:rPr lang="fr-FR" dirty="0" err="1" smtClean="0"/>
              <a:t>Holcim</a:t>
            </a:r>
            <a:r>
              <a:rPr lang="fr-FR" sz="1200" b="0" u="none" kern="1200" baseline="0" dirty="0" smtClean="0">
                <a:solidFill>
                  <a:schemeClr val="tx1"/>
                </a:solidFill>
                <a:effectLst/>
                <a:latin typeface="+mn-lt"/>
                <a:ea typeface="+mn-ea"/>
                <a:cs typeface="+mn-cs"/>
              </a:rPr>
              <a:t>)</a:t>
            </a:r>
            <a:r>
              <a:rPr lang="fr-FR" sz="1200" b="1" u="none" kern="1200" baseline="0" dirty="0" smtClean="0">
                <a:solidFill>
                  <a:schemeClr val="tx1"/>
                </a:solidFill>
                <a:effectLst/>
                <a:latin typeface="+mn-lt"/>
                <a:ea typeface="+mn-ea"/>
                <a:cs typeface="+mn-cs"/>
              </a:rPr>
              <a:t> </a:t>
            </a:r>
            <a:r>
              <a:rPr lang="fr-FR" sz="1200" b="1" u="none" kern="1200" dirty="0" smtClean="0">
                <a:solidFill>
                  <a:schemeClr val="tx1"/>
                </a:solidFill>
                <a:effectLst/>
                <a:latin typeface="+mn-lt"/>
                <a:ea typeface="+mn-ea"/>
                <a:cs typeface="+mn-cs"/>
              </a:rPr>
              <a:t>France est au 14</a:t>
            </a:r>
            <a:r>
              <a:rPr lang="fr-FR" sz="1200" b="1" u="none" kern="1200" baseline="30000" dirty="0" smtClean="0">
                <a:solidFill>
                  <a:schemeClr val="tx1"/>
                </a:solidFill>
                <a:effectLst/>
                <a:latin typeface="+mn-lt"/>
                <a:ea typeface="+mn-ea"/>
                <a:cs typeface="+mn-cs"/>
              </a:rPr>
              <a:t>e</a:t>
            </a:r>
            <a:r>
              <a:rPr lang="fr-FR" sz="1200" b="1" u="none" kern="1200" dirty="0" smtClean="0">
                <a:solidFill>
                  <a:schemeClr val="tx1"/>
                </a:solidFill>
                <a:effectLst/>
                <a:latin typeface="+mn-lt"/>
                <a:ea typeface="+mn-ea"/>
                <a:cs typeface="+mn-cs"/>
              </a:rPr>
              <a:t> rang des </a:t>
            </a:r>
            <a:r>
              <a:rPr lang="fr-FR" sz="1200" b="1" kern="1200" dirty="0" smtClean="0">
                <a:solidFill>
                  <a:schemeClr val="tx1"/>
                </a:solidFill>
                <a:effectLst/>
                <a:latin typeface="+mn-lt"/>
                <a:ea typeface="+mn-ea"/>
                <a:cs typeface="+mn-cs"/>
              </a:rPr>
              <a:t>Etats du monde attirant le plus d’investissements étrangers</a:t>
            </a:r>
            <a:r>
              <a:rPr lang="fr-FR" sz="1200" kern="1200" dirty="0" smtClean="0">
                <a:solidFill>
                  <a:schemeClr val="tx1"/>
                </a:solidFill>
                <a:effectLst/>
                <a:latin typeface="+mn-lt"/>
                <a:ea typeface="+mn-ea"/>
                <a:cs typeface="+mn-cs"/>
              </a:rPr>
              <a:t> (Rapport</a:t>
            </a:r>
            <a:r>
              <a:rPr lang="fr-FR" sz="1200" kern="1200" baseline="0" dirty="0" smtClean="0">
                <a:solidFill>
                  <a:schemeClr val="tx1"/>
                </a:solidFill>
                <a:effectLst/>
                <a:latin typeface="+mn-lt"/>
                <a:ea typeface="+mn-ea"/>
                <a:cs typeface="+mn-cs"/>
              </a:rPr>
              <a:t> sur l’investissement dans le monde, 2017, CNUCED) </a:t>
            </a:r>
            <a:r>
              <a:rPr lang="fr-FR" sz="1200" kern="1200" dirty="0" smtClean="0">
                <a:solidFill>
                  <a:schemeClr val="tx1"/>
                </a:solidFill>
                <a:effectLst/>
                <a:latin typeface="+mn-lt"/>
                <a:ea typeface="+mn-ea"/>
                <a:cs typeface="+mn-cs"/>
              </a:rPr>
              <a:t>et</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se maintient au 7</a:t>
            </a:r>
            <a:r>
              <a:rPr lang="fr-FR" sz="1200" kern="1200" baseline="30000" dirty="0" smtClean="0">
                <a:solidFill>
                  <a:schemeClr val="tx1"/>
                </a:solidFill>
                <a:effectLst/>
                <a:latin typeface="+mn-lt"/>
                <a:ea typeface="+mn-ea"/>
                <a:cs typeface="+mn-cs"/>
              </a:rPr>
              <a:t>ème</a:t>
            </a:r>
            <a:r>
              <a:rPr lang="fr-FR" sz="1200" kern="1200" dirty="0" smtClean="0">
                <a:solidFill>
                  <a:schemeClr val="tx1"/>
                </a:solidFill>
                <a:effectLst/>
                <a:latin typeface="+mn-lt"/>
                <a:ea typeface="+mn-ea"/>
                <a:cs typeface="+mn-cs"/>
              </a:rPr>
              <a:t> rang mondial concernant le stock d’investissements étrangers déjà présents sur son sol. La France se classe en outre au 7</a:t>
            </a:r>
            <a:r>
              <a:rPr lang="fr-FR" sz="1200" kern="1200" baseline="30000" dirty="0" smtClean="0">
                <a:solidFill>
                  <a:schemeClr val="tx1"/>
                </a:solidFill>
                <a:effectLst/>
                <a:latin typeface="+mn-lt"/>
                <a:ea typeface="+mn-ea"/>
                <a:cs typeface="+mn-cs"/>
              </a:rPr>
              <a:t>e</a:t>
            </a:r>
            <a:r>
              <a:rPr lang="fr-FR" sz="1200" kern="1200" dirty="0" smtClean="0">
                <a:solidFill>
                  <a:schemeClr val="tx1"/>
                </a:solidFill>
                <a:effectLst/>
                <a:latin typeface="+mn-lt"/>
                <a:ea typeface="+mn-ea"/>
                <a:cs typeface="+mn-cs"/>
              </a:rPr>
              <a:t> rang des pays d’origine des IDE. </a:t>
            </a:r>
          </a:p>
          <a:p>
            <a:pPr lvl="0"/>
            <a:endParaRPr lang="fr-FR" sz="1200" kern="1200" dirty="0" smtClean="0">
              <a:solidFill>
                <a:schemeClr val="tx1"/>
              </a:solidFill>
              <a:effectLst/>
              <a:latin typeface="+mn-lt"/>
              <a:ea typeface="+mn-ea"/>
              <a:cs typeface="+mn-cs"/>
            </a:endParaRPr>
          </a:p>
          <a:p>
            <a:pPr lvl="0"/>
            <a:endParaRPr lang="fr-FR"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4</a:t>
            </a:fld>
            <a:endParaRPr lang="fr-FR"/>
          </a:p>
        </p:txBody>
      </p:sp>
    </p:spTree>
    <p:extLst>
      <p:ext uri="{BB962C8B-B14F-4D97-AF65-F5344CB8AC3E}">
        <p14:creationId xmlns:p14="http://schemas.microsoft.com/office/powerpoint/2010/main" val="1069915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a:lnSpc>
                <a:spcPts val="3000"/>
              </a:lnSpc>
            </a:pPr>
            <a:r>
              <a:rPr lang="fr-FR" altLang="fr-FR" dirty="0" smtClean="0"/>
              <a:t>C’est non seulement</a:t>
            </a:r>
            <a:r>
              <a:rPr lang="fr-FR" altLang="fr-FR" baseline="0" dirty="0" smtClean="0"/>
              <a:t> </a:t>
            </a:r>
            <a:r>
              <a:rPr lang="fr-FR" altLang="fr-FR" dirty="0" smtClean="0"/>
              <a:t>la France qui protégera nos</a:t>
            </a:r>
            <a:r>
              <a:rPr lang="fr-FR" altLang="fr-FR" baseline="0" dirty="0" smtClean="0"/>
              <a:t> concitoyens, mais c’est aussi l’Europe. Une Europe réformée. Le Président de la République vient, il y a quelques jours à peine de développer sa préciser sa vision et ses ambitions sur ce point. J’en rappellerai les points qui concerne tout particulièrement l’Europe qui protège: </a:t>
            </a:r>
          </a:p>
          <a:p>
            <a:pPr>
              <a:lnSpc>
                <a:spcPts val="3000"/>
              </a:lnSpc>
            </a:pPr>
            <a:endParaRPr lang="fr-FR" altLang="fr-FR" baseline="0" dirty="0" smtClean="0"/>
          </a:p>
          <a:p>
            <a:r>
              <a:rPr lang="fr-FR" b="1" dirty="0" smtClean="0">
                <a:solidFill>
                  <a:schemeClr val="tx1"/>
                </a:solidFill>
              </a:rPr>
              <a:t>1/</a:t>
            </a:r>
            <a:r>
              <a:rPr lang="fr-FR" b="1" baseline="0" dirty="0" smtClean="0">
                <a:solidFill>
                  <a:schemeClr val="tx1"/>
                </a:solidFill>
              </a:rPr>
              <a:t> </a:t>
            </a:r>
            <a:r>
              <a:rPr lang="fr-FR" b="1" dirty="0" smtClean="0">
                <a:solidFill>
                  <a:schemeClr val="tx1"/>
                </a:solidFill>
              </a:rPr>
              <a:t>Plus de convergence fiscale et sociale</a:t>
            </a:r>
            <a:r>
              <a:rPr lang="fr-FR" b="1" baseline="0" dirty="0" smtClean="0">
                <a:solidFill>
                  <a:schemeClr val="tx1"/>
                </a:solidFill>
              </a:rPr>
              <a:t> </a:t>
            </a:r>
            <a:r>
              <a:rPr lang="fr-FR" dirty="0" smtClean="0">
                <a:solidFill>
                  <a:schemeClr val="tx1"/>
                </a:solidFill>
              </a:rPr>
              <a:t>en revenant sur la directive « travailleurs détachés »</a:t>
            </a:r>
            <a:r>
              <a:rPr lang="fr-FR" baseline="0" dirty="0" smtClean="0">
                <a:solidFill>
                  <a:schemeClr val="tx1"/>
                </a:solidFill>
              </a:rPr>
              <a:t>, </a:t>
            </a:r>
            <a:r>
              <a:rPr lang="fr-FR" baseline="0" dirty="0" smtClean="0"/>
              <a:t>en </a:t>
            </a:r>
            <a:r>
              <a:rPr lang="fr-FR" dirty="0" smtClean="0"/>
              <a:t>harmonisant</a:t>
            </a:r>
            <a:r>
              <a:rPr lang="fr-FR" baseline="0" dirty="0" smtClean="0"/>
              <a:t> </a:t>
            </a:r>
            <a:r>
              <a:rPr lang="fr-FR" dirty="0" smtClean="0"/>
              <a:t>l'impôt sur les sociétés</a:t>
            </a:r>
            <a:r>
              <a:rPr lang="fr-FR" baseline="0" dirty="0" smtClean="0"/>
              <a:t>, en engageant </a:t>
            </a:r>
            <a:r>
              <a:rPr lang="fr-FR" dirty="0" smtClean="0"/>
              <a:t>une discussion pour déterminer un salaire minimum européen avec un soutien fort à l’investissement</a:t>
            </a:r>
          </a:p>
          <a:p>
            <a:r>
              <a:rPr lang="fr-FR" b="1" dirty="0" smtClean="0"/>
              <a:t>2/</a:t>
            </a:r>
            <a:r>
              <a:rPr lang="fr-FR" b="1" baseline="0" dirty="0" smtClean="0"/>
              <a:t> </a:t>
            </a:r>
            <a:r>
              <a:rPr lang="fr-FR" b="1" dirty="0" smtClean="0"/>
              <a:t>Une gestion</a:t>
            </a:r>
            <a:r>
              <a:rPr lang="fr-FR" b="1" baseline="0" dirty="0" smtClean="0"/>
              <a:t> européenne de la question migratoire avec </a:t>
            </a:r>
            <a:r>
              <a:rPr lang="fr-FR" dirty="0" smtClean="0"/>
              <a:t>un véritable office européen de l'asile» et une «police des frontières européennes». </a:t>
            </a:r>
          </a:p>
          <a:p>
            <a:r>
              <a:rPr lang="fr-FR" b="1" dirty="0" smtClean="0"/>
              <a:t>3/</a:t>
            </a:r>
            <a:r>
              <a:rPr lang="fr-FR" b="1" baseline="0" dirty="0" smtClean="0"/>
              <a:t> </a:t>
            </a:r>
            <a:r>
              <a:rPr lang="fr-FR" b="1" dirty="0" smtClean="0"/>
              <a:t>Une réforme de la PAC</a:t>
            </a:r>
            <a:r>
              <a:rPr lang="fr-FR" b="1" baseline="0" dirty="0" smtClean="0"/>
              <a:t> </a:t>
            </a:r>
            <a:r>
              <a:rPr lang="fr-FR" dirty="0" smtClean="0"/>
              <a:t>pour «assurer la souveraineté alimentaire de l'Europe»,</a:t>
            </a:r>
            <a:r>
              <a:rPr lang="fr-FR" baseline="0" dirty="0" smtClean="0"/>
              <a:t> </a:t>
            </a:r>
            <a:r>
              <a:rPr lang="fr-FR" dirty="0" smtClean="0"/>
              <a:t>«nous protéger face aux grands marché s mondiaux, laisser plus de flexibilité aux pays, et mettre moins de bureaucratie». </a:t>
            </a:r>
          </a:p>
          <a:p>
            <a:r>
              <a:rPr lang="fr-FR" b="1" dirty="0" smtClean="0"/>
              <a:t>4/</a:t>
            </a:r>
            <a:r>
              <a:rPr lang="fr-FR" b="1" baseline="0" dirty="0" smtClean="0"/>
              <a:t> </a:t>
            </a:r>
            <a:r>
              <a:rPr lang="fr-FR" b="1" dirty="0" smtClean="0"/>
              <a:t>Une taxe carbone aux frontières de l'Europe avec</a:t>
            </a:r>
            <a:r>
              <a:rPr lang="fr-FR" b="1" baseline="0" dirty="0" smtClean="0"/>
              <a:t> un </a:t>
            </a:r>
            <a:r>
              <a:rPr lang="fr-FR" dirty="0" smtClean="0"/>
              <a:t>prix plancher commun fixé pour la tonne de carbone: «Suffisamment élevé pour assurer la transition. En dessous de 25 ou 30 euros la tonne, ce n'est pas efficace». </a:t>
            </a:r>
          </a:p>
          <a:p>
            <a:r>
              <a:rPr lang="fr-FR" b="1" dirty="0" smtClean="0"/>
              <a:t>5/</a:t>
            </a:r>
            <a:r>
              <a:rPr lang="fr-FR" b="1" baseline="0" dirty="0" smtClean="0"/>
              <a:t> </a:t>
            </a:r>
            <a:r>
              <a:rPr lang="fr-FR" b="1" dirty="0" smtClean="0"/>
              <a:t>Une taxation plus équitable des géants du numérique</a:t>
            </a:r>
          </a:p>
          <a:p>
            <a:r>
              <a:rPr lang="fr-FR" b="1" dirty="0" smtClean="0"/>
              <a:t>6/ Une réflexion pour mieux protéger nos entreprises avec un « IEF européen » et avec des instruments</a:t>
            </a:r>
            <a:r>
              <a:rPr lang="fr-FR" b="1" baseline="0" dirty="0" smtClean="0"/>
              <a:t> de défense commerciale efficaces.</a:t>
            </a:r>
            <a:endParaRPr lang="fr-FR" b="1"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24</a:t>
            </a:fld>
            <a:endParaRPr lang="fr-FR"/>
          </a:p>
        </p:txBody>
      </p:sp>
    </p:spTree>
    <p:extLst>
      <p:ext uri="{BB962C8B-B14F-4D97-AF65-F5344CB8AC3E}">
        <p14:creationId xmlns:p14="http://schemas.microsoft.com/office/powerpoint/2010/main" val="558607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smtClean="0">
                <a:solidFill>
                  <a:schemeClr val="tx1"/>
                </a:solidFill>
                <a:latin typeface="+mn-lt"/>
                <a:ea typeface="+mn-ea"/>
                <a:cs typeface="+mn-cs"/>
              </a:rPr>
              <a:t>Pour réduire la dette, nous devons réduire notre dépense publique qui est aujourd’hui la plus élevée d’Europe. Le budget 2018 constituera une première étape : la dépense publique amorcera son recul dans le PIB, à hauteur de 0,7 point. Même avec une hypothèse de croissance prudente, les prélèvements obligatoires baisseront de 0,3 point, et le déficit de 0,3 point également. Je rappellerai aussi que le taux de croissance en volume de la dépense publique qui a été de 0,9% entre 2013 et 2016 sera de 0,4% en moyenne hors inflation sur le </a:t>
            </a:r>
            <a:r>
              <a:rPr lang="fr-FR" sz="1200" b="0" i="0" u="none" strike="noStrike" kern="1200" baseline="0" dirty="0" err="1" smtClean="0">
                <a:solidFill>
                  <a:schemeClr val="tx1"/>
                </a:solidFill>
                <a:latin typeface="+mn-lt"/>
                <a:ea typeface="+mn-ea"/>
                <a:cs typeface="+mn-cs"/>
              </a:rPr>
              <a:t>quinquenat</a:t>
            </a:r>
            <a:r>
              <a:rPr lang="fr-FR" sz="1200" b="0" i="0" u="none" strike="noStrike" kern="1200" baseline="0" dirty="0" smtClean="0">
                <a:solidFill>
                  <a:schemeClr val="tx1"/>
                </a:solidFill>
                <a:latin typeface="+mn-lt"/>
                <a:ea typeface="+mn-ea"/>
                <a:cs typeface="+mn-cs"/>
              </a:rPr>
              <a:t>. </a:t>
            </a:r>
            <a:endParaRPr lang="fr-FR" sz="1200" kern="1200" dirty="0" smtClean="0">
              <a:solidFill>
                <a:schemeClr val="tx1"/>
              </a:solidFill>
              <a:effectLst/>
              <a:latin typeface="+mn-lt"/>
              <a:ea typeface="+mn-ea"/>
              <a:cs typeface="+mn-cs"/>
            </a:endParaRPr>
          </a:p>
          <a:p>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Avec ce cap, nous respectons les engagements pris auprès de nos partenaires européens. L’objectif est de sortir dès 2018 de la procédure de déficit excessif prévue par les textes européens. Notre déficit sera de 2,9 % en 2017. Il atteindra 2,6 % en 2018. </a:t>
            </a: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25</a:t>
            </a:fld>
            <a:endParaRPr lang="fr-FR"/>
          </a:p>
        </p:txBody>
      </p:sp>
    </p:spTree>
    <p:extLst>
      <p:ext uri="{BB962C8B-B14F-4D97-AF65-F5344CB8AC3E}">
        <p14:creationId xmlns:p14="http://schemas.microsoft.com/office/powerpoint/2010/main" val="2592849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lvl="0" indent="0" algn="l" defTabSz="914347" rtl="0" eaLnBrk="1" fontAlgn="auto" latinLnBrk="0" hangingPunct="1">
              <a:lnSpc>
                <a:spcPct val="100000"/>
              </a:lnSpc>
              <a:spcBef>
                <a:spcPts val="0"/>
              </a:spcBef>
              <a:spcAft>
                <a:spcPts val="0"/>
              </a:spcAft>
              <a:buClrTx/>
              <a:buSzTx/>
              <a:buFontTx/>
              <a:buNone/>
              <a:tabLst/>
              <a:defRPr/>
            </a:pPr>
            <a:r>
              <a:rPr lang="fr-FR" dirty="0" smtClean="0"/>
              <a:t>La méthode est simple.</a:t>
            </a:r>
            <a:r>
              <a:rPr lang="fr-FR" baseline="0" dirty="0" smtClean="0"/>
              <a:t> E</a:t>
            </a:r>
            <a:r>
              <a:rPr lang="fr-FR" dirty="0" smtClean="0"/>
              <a:t>lle tient en 3 mots :</a:t>
            </a:r>
            <a:r>
              <a:rPr lang="fr-FR" baseline="0" dirty="0" smtClean="0"/>
              <a:t> agir parce qu’il était grand temps de passer à l’action, expliquer car toute transformation s’accompagne de pédagogie, être crédible car sans cela rien n’est possible et rien n’est audible. Mais il faudra aussi prêter une attention particulière au taux de pauvreté pour être sûr que la croissance profite bien à tous, à l’amélioration de notre balance commerciale pour sûr que notre compétitivité est suffisante et enfin à l’efficacité du service publique que être certain que l’argent public est bien employé. </a:t>
            </a:r>
            <a:endParaRPr lang="fr-FR" dirty="0" smtClean="0"/>
          </a:p>
          <a:p>
            <a:endParaRPr lang="fr-FR" dirty="0" smtClean="0"/>
          </a:p>
          <a:p>
            <a:r>
              <a:rPr lang="fr-FR" dirty="0" smtClean="0"/>
              <a:t>Voir en annexe le calendrier des réformes</a:t>
            </a:r>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26</a:t>
            </a:fld>
            <a:endParaRPr lang="fr-FR"/>
          </a:p>
        </p:txBody>
      </p:sp>
    </p:spTree>
    <p:extLst>
      <p:ext uri="{BB962C8B-B14F-4D97-AF65-F5344CB8AC3E}">
        <p14:creationId xmlns:p14="http://schemas.microsoft.com/office/powerpoint/2010/main" val="19876430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ltLang="fr-FR" dirty="0" smtClean="0">
              <a:latin typeface="Arial" charset="0"/>
            </a:endParaRPr>
          </a:p>
        </p:txBody>
      </p:sp>
      <p:sp>
        <p:nvSpPr>
          <p:cNvPr id="4" name="Espace réservé du numéro de diapositive 3"/>
          <p:cNvSpPr>
            <a:spLocks noGrp="1"/>
          </p:cNvSpPr>
          <p:nvPr>
            <p:ph type="sldNum" sz="quarter" idx="10"/>
          </p:nvPr>
        </p:nvSpPr>
        <p:spPr/>
        <p:txBody>
          <a:bodyPr/>
          <a:lstStyle/>
          <a:p>
            <a:pPr>
              <a:defRPr/>
            </a:pPr>
            <a:fld id="{5D187F08-3B0C-43C4-AF40-CC931E629F5A}" type="slidenum">
              <a:rPr lang="fr-FR" smtClean="0">
                <a:solidFill>
                  <a:prstClr val="black"/>
                </a:solidFill>
              </a:rPr>
              <a:pPr>
                <a:defRPr/>
              </a:pPr>
              <a:t>27</a:t>
            </a:fld>
            <a:endParaRPr lang="fr-FR">
              <a:solidFill>
                <a:prstClr val="black"/>
              </a:solidFill>
            </a:endParaRPr>
          </a:p>
        </p:txBody>
      </p:sp>
    </p:spTree>
    <p:extLst>
      <p:ext uri="{BB962C8B-B14F-4D97-AF65-F5344CB8AC3E}">
        <p14:creationId xmlns:p14="http://schemas.microsoft.com/office/powerpoint/2010/main" val="1570535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E0B8212-B42E-49E4-B718-9293CA451306}" type="slidenum">
              <a:rPr lang="fr-FR" smtClean="0"/>
              <a:t>29</a:t>
            </a:fld>
            <a:endParaRPr lang="fr-FR"/>
          </a:p>
        </p:txBody>
      </p:sp>
    </p:spTree>
    <p:extLst>
      <p:ext uri="{BB962C8B-B14F-4D97-AF65-F5344CB8AC3E}">
        <p14:creationId xmlns:p14="http://schemas.microsoft.com/office/powerpoint/2010/main" val="4109960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indent="0" algn="l" defTabSz="914347" rtl="0" eaLnBrk="1" fontAlgn="auto" latinLnBrk="0" hangingPunct="1">
              <a:lnSpc>
                <a:spcPct val="100000"/>
              </a:lnSpc>
              <a:spcBef>
                <a:spcPts val="0"/>
              </a:spcBef>
              <a:spcAft>
                <a:spcPts val="0"/>
              </a:spcAft>
              <a:buClrTx/>
              <a:buSzTx/>
              <a:buFontTx/>
              <a:buNone/>
              <a:tabLst/>
              <a:defRPr/>
            </a:pPr>
            <a:r>
              <a:rPr lang="fr-FR" sz="1200" dirty="0" smtClean="0"/>
              <a:t>Tout d’abord pour dire une chose simple: la crise est finie:</a:t>
            </a:r>
            <a:r>
              <a:rPr lang="fr-FR" sz="1200" baseline="0" dirty="0" smtClean="0"/>
              <a:t> notre PIB a augmenté de 6 points par rapport au début de la crise en 2008, soit 2 points de plus que la moyenne de la zone euro. </a:t>
            </a:r>
            <a:r>
              <a:rPr lang="fr-FR" sz="1200" dirty="0" smtClean="0"/>
              <a:t> </a:t>
            </a:r>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5</a:t>
            </a:fld>
            <a:endParaRPr lang="fr-FR"/>
          </a:p>
        </p:txBody>
      </p:sp>
    </p:spTree>
    <p:extLst>
      <p:ext uri="{BB962C8B-B14F-4D97-AF65-F5344CB8AC3E}">
        <p14:creationId xmlns:p14="http://schemas.microsoft.com/office/powerpoint/2010/main" val="2310250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Sources : Commission européenne, OCDE, FMI</a:t>
            </a:r>
            <a:r>
              <a:rPr lang="fr-FR" baseline="0" dirty="0" smtClean="0"/>
              <a:t>, Consensus </a:t>
            </a:r>
            <a:r>
              <a:rPr lang="fr-FR" baseline="0" dirty="0" err="1" smtClean="0"/>
              <a:t>forecasts</a:t>
            </a:r>
            <a:r>
              <a:rPr lang="fr-FR" baseline="0" dirty="0" smtClean="0"/>
              <a:t>.</a:t>
            </a:r>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6</a:t>
            </a:fld>
            <a:endParaRPr lang="fr-FR"/>
          </a:p>
        </p:txBody>
      </p:sp>
    </p:spTree>
    <p:extLst>
      <p:ext uri="{BB962C8B-B14F-4D97-AF65-F5344CB8AC3E}">
        <p14:creationId xmlns:p14="http://schemas.microsoft.com/office/powerpoint/2010/main" val="2830117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La</a:t>
            </a:r>
            <a:r>
              <a:rPr lang="fr-FR" baseline="0" dirty="0" smtClean="0"/>
              <a:t> consommation des ménages (biens) atteint cette année des niveaux d’avant-crise et augmente régulièrement depuis 2013.</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347" rtl="0" eaLnBrk="1" fontAlgn="auto" latinLnBrk="0" hangingPunct="1">
              <a:lnSpc>
                <a:spcPct val="100000"/>
              </a:lnSpc>
              <a:spcBef>
                <a:spcPts val="0"/>
              </a:spcBef>
              <a:spcAft>
                <a:spcPts val="0"/>
              </a:spcAft>
              <a:buClrTx/>
              <a:buSzTx/>
              <a:buFontTx/>
              <a:buNone/>
              <a:tabLst/>
              <a:defRPr/>
            </a:pPr>
            <a:r>
              <a:rPr lang="fr-FR" sz="1200" dirty="0" smtClean="0"/>
              <a:t>A cela s’ajoute à un paramètre</a:t>
            </a:r>
            <a:r>
              <a:rPr lang="fr-FR" sz="1200" baseline="0" dirty="0" smtClean="0"/>
              <a:t> positif supplémentaire, la confiance des entreprises et des ménages revient. Et pour les ménages, cela fait même bien des années qu’il n’a pas été aussi haut. Les autres indicateurs sont également positivement orientées : inflation, parité euro/dollar qui semble se stabiliser vers 1,20, soit sur sa moyenne de longue période et approximativement au niveau justifié par les fondamentaux économiques.</a:t>
            </a:r>
            <a:endParaRPr lang="fr-FR" sz="1200"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7</a:t>
            </a:fld>
            <a:endParaRPr lang="fr-FR"/>
          </a:p>
        </p:txBody>
      </p:sp>
    </p:spTree>
    <p:extLst>
      <p:ext uri="{BB962C8B-B14F-4D97-AF65-F5344CB8AC3E}">
        <p14:creationId xmlns:p14="http://schemas.microsoft.com/office/powerpoint/2010/main" val="390265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pPr marL="0" marR="0" indent="0" algn="l" defTabSz="914347" rtl="0" eaLnBrk="1" fontAlgn="auto" latinLnBrk="0" hangingPunct="1">
              <a:lnSpc>
                <a:spcPct val="100000"/>
              </a:lnSpc>
              <a:spcBef>
                <a:spcPts val="0"/>
              </a:spcBef>
              <a:spcAft>
                <a:spcPts val="0"/>
              </a:spcAft>
              <a:buClrTx/>
              <a:buSzTx/>
              <a:buFontTx/>
              <a:buNone/>
              <a:tabLst/>
              <a:defRPr/>
            </a:pPr>
            <a:r>
              <a:rPr lang="fr-FR" sz="1200" dirty="0" smtClean="0"/>
              <a:t>Mais plus encore, ce qui marque c’est un changement d’état d’esprit.</a:t>
            </a:r>
            <a:r>
              <a:rPr lang="fr-FR" sz="1200" baseline="0" dirty="0" smtClean="0"/>
              <a:t> 50% des 18-24 ans veulent désormais créer leur propre entreprise. La France, avec son million d’ingénieurs c’est-à-dire autant qu’en Allemagne, avait déjà depuis longtemps les talents. Maintenant elle a aussi l’état d’esprit. Elle a ses leaders. Elle a aussi ses maisons, avec la nouvelle Station F qui est avec ses 1000 </a:t>
            </a:r>
            <a:r>
              <a:rPr lang="fr-FR" sz="1200" baseline="0" dirty="0" err="1" smtClean="0"/>
              <a:t>starts</a:t>
            </a:r>
            <a:r>
              <a:rPr lang="fr-FR" sz="1200" baseline="0" dirty="0" smtClean="0"/>
              <a:t> </a:t>
            </a:r>
            <a:r>
              <a:rPr lang="fr-FR" sz="1200" baseline="0" dirty="0" err="1" smtClean="0"/>
              <a:t>ups</a:t>
            </a:r>
            <a:r>
              <a:rPr lang="fr-FR" sz="1200" baseline="0" dirty="0" smtClean="0"/>
              <a:t> le plus grand campus </a:t>
            </a:r>
            <a:r>
              <a:rPr lang="fr-FR" sz="1200" baseline="0" dirty="0" err="1" smtClean="0"/>
              <a:t>tech</a:t>
            </a:r>
            <a:r>
              <a:rPr lang="fr-FR" sz="1200" baseline="0" dirty="0" smtClean="0"/>
              <a:t> au monde. Il y a désormais autant de dépenses de recherche et développement en Ile de France que dans la </a:t>
            </a:r>
            <a:r>
              <a:rPr lang="fr-FR" sz="1200" baseline="0" dirty="0" err="1" smtClean="0"/>
              <a:t>Silicon</a:t>
            </a:r>
            <a:r>
              <a:rPr lang="fr-FR" sz="1200" baseline="0" dirty="0" smtClean="0"/>
              <a:t> </a:t>
            </a:r>
            <a:r>
              <a:rPr lang="fr-FR" sz="1200" baseline="0" dirty="0" err="1" smtClean="0"/>
              <a:t>Valley</a:t>
            </a:r>
            <a:r>
              <a:rPr lang="fr-FR" sz="1200" baseline="0" dirty="0" smtClean="0"/>
              <a:t>. Mark Zuckerberg disait il n’y a pas si longtemps que la France a déjà l’une des plus forte communauté en matière d’intelligence artificielle au monde. </a:t>
            </a:r>
            <a:endParaRPr lang="fr-FR" sz="1200" dirty="0" smtClean="0"/>
          </a:p>
          <a:p>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8</a:t>
            </a:fld>
            <a:endParaRPr lang="fr-FR"/>
          </a:p>
        </p:txBody>
      </p:sp>
    </p:spTree>
    <p:extLst>
      <p:ext uri="{BB962C8B-B14F-4D97-AF65-F5344CB8AC3E}">
        <p14:creationId xmlns:p14="http://schemas.microsoft.com/office/powerpoint/2010/main" val="1956998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Un </a:t>
            </a:r>
            <a:r>
              <a:rPr lang="fr-FR" dirty="0" err="1" smtClean="0"/>
              <a:t>ppt</a:t>
            </a:r>
            <a:r>
              <a:rPr lang="fr-FR" dirty="0" smtClean="0"/>
              <a:t> sur</a:t>
            </a:r>
            <a:r>
              <a:rPr lang="fr-FR" baseline="0" dirty="0" smtClean="0"/>
              <a:t> le thème « France, hub vers l’Afrique » vous est proposé par ailleurs. </a:t>
            </a:r>
            <a:endParaRPr lang="fr-FR" dirty="0"/>
          </a:p>
        </p:txBody>
      </p:sp>
      <p:sp>
        <p:nvSpPr>
          <p:cNvPr id="4" name="Espace réservé du numéro de diapositive 3"/>
          <p:cNvSpPr>
            <a:spLocks noGrp="1"/>
          </p:cNvSpPr>
          <p:nvPr>
            <p:ph type="sldNum" sz="quarter" idx="10"/>
          </p:nvPr>
        </p:nvSpPr>
        <p:spPr/>
        <p:txBody>
          <a:bodyPr/>
          <a:lstStyle/>
          <a:p>
            <a:fld id="{3F9250E5-D70F-460F-B3CE-89566E6BD55E}" type="slidenum">
              <a:rPr lang="fr-FR" smtClean="0"/>
              <a:t>10</a:t>
            </a:fld>
            <a:endParaRPr lang="fr-FR"/>
          </a:p>
        </p:txBody>
      </p:sp>
    </p:spTree>
    <p:extLst>
      <p:ext uri="{BB962C8B-B14F-4D97-AF65-F5344CB8AC3E}">
        <p14:creationId xmlns:p14="http://schemas.microsoft.com/office/powerpoint/2010/main" val="3948611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Données Banque mondiale : </a:t>
            </a:r>
            <a:r>
              <a:rPr lang="fr-FR" baseline="0" dirty="0" smtClean="0"/>
              <a:t> </a:t>
            </a:r>
            <a:r>
              <a:rPr lang="fr-FR" dirty="0" smtClean="0"/>
              <a:t>http://wdi.worldbank.org/table/2.1#</a:t>
            </a:r>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11</a:t>
            </a:fld>
            <a:endParaRPr lang="fr-FR" dirty="0"/>
          </a:p>
        </p:txBody>
      </p:sp>
    </p:spTree>
    <p:extLst>
      <p:ext uri="{BB962C8B-B14F-4D97-AF65-F5344CB8AC3E}">
        <p14:creationId xmlns:p14="http://schemas.microsoft.com/office/powerpoint/2010/main" val="2946505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8350" y="744538"/>
            <a:ext cx="5260975" cy="3722687"/>
          </a:xfrm>
        </p:spPr>
      </p:sp>
      <p:sp>
        <p:nvSpPr>
          <p:cNvPr id="3" name="Espace réservé des commentaires 2"/>
          <p:cNvSpPr>
            <a:spLocks noGrp="1"/>
          </p:cNvSpPr>
          <p:nvPr>
            <p:ph type="body" idx="1"/>
          </p:nvPr>
        </p:nvSpPr>
        <p:spPr/>
        <p:txBody>
          <a:bodyPr/>
          <a:lstStyle/>
          <a:p>
            <a:r>
              <a:rPr lang="fr-FR" dirty="0" smtClean="0"/>
              <a:t>Données OCDE</a:t>
            </a:r>
            <a:r>
              <a:rPr lang="fr-FR" baseline="0" dirty="0" smtClean="0"/>
              <a:t> : https://data.oecd.org/fr/eduatt/diplomes-de-l-enseignement-superieur.htm </a:t>
            </a:r>
          </a:p>
          <a:p>
            <a:endParaRPr lang="fr-FR" baseline="0" dirty="0" smtClean="0"/>
          </a:p>
          <a:p>
            <a:r>
              <a:rPr lang="fr-FR" baseline="0" dirty="0" smtClean="0"/>
              <a:t>Données productivité : The </a:t>
            </a:r>
            <a:r>
              <a:rPr lang="fr-FR" baseline="0" dirty="0" err="1" smtClean="0"/>
              <a:t>Conference</a:t>
            </a:r>
            <a:r>
              <a:rPr lang="fr-FR" baseline="0" dirty="0" smtClean="0"/>
              <a:t> </a:t>
            </a:r>
            <a:r>
              <a:rPr lang="fr-FR" baseline="0" dirty="0" err="1" smtClean="0"/>
              <a:t>Board</a:t>
            </a:r>
            <a:r>
              <a:rPr lang="fr-FR" baseline="0" dirty="0" smtClean="0"/>
              <a:t>, 2016 https://www.conference-board.org/pdf_free/workingpapers/E PWP1602.pdf</a:t>
            </a:r>
          </a:p>
          <a:p>
            <a:r>
              <a:rPr lang="fr-FR" baseline="0" dirty="0" smtClean="0"/>
              <a:t>La France est classée au 7ème rang mondial pour la productivité horaire</a:t>
            </a:r>
          </a:p>
          <a:p>
            <a:endParaRPr lang="fr-FR" baseline="0" dirty="0" smtClean="0"/>
          </a:p>
          <a:p>
            <a:r>
              <a:rPr lang="fr-FR" baseline="0" dirty="0" smtClean="0"/>
              <a:t>Formations d’excellence :</a:t>
            </a:r>
          </a:p>
          <a:p>
            <a:endParaRPr lang="fr-FR" baseline="0" dirty="0" smtClean="0"/>
          </a:p>
          <a:p>
            <a:r>
              <a:rPr lang="fr-FR" baseline="0" dirty="0" smtClean="0"/>
              <a:t>HEC et ESSEC sur le podium mondial des écoles du management (Financial Times)</a:t>
            </a:r>
          </a:p>
          <a:p>
            <a:r>
              <a:rPr lang="fr-FR" baseline="0" dirty="0" smtClean="0"/>
              <a:t>Le MBA de l’INSEAD est reconnu comme le plus prestigieux au monde (Financial Times)</a:t>
            </a:r>
          </a:p>
          <a:p>
            <a:endParaRPr lang="fr-FR" dirty="0"/>
          </a:p>
        </p:txBody>
      </p:sp>
      <p:sp>
        <p:nvSpPr>
          <p:cNvPr id="4" name="Espace réservé du numéro de diapositive 3"/>
          <p:cNvSpPr>
            <a:spLocks noGrp="1"/>
          </p:cNvSpPr>
          <p:nvPr>
            <p:ph type="sldNum" sz="quarter" idx="10"/>
          </p:nvPr>
        </p:nvSpPr>
        <p:spPr/>
        <p:txBody>
          <a:bodyPr/>
          <a:lstStyle/>
          <a:p>
            <a:fld id="{C42DAD4D-DC18-4133-AB1C-50A68CDC7EA0}" type="slidenum">
              <a:rPr lang="fr-FR" smtClean="0"/>
              <a:t>12</a:t>
            </a:fld>
            <a:endParaRPr lang="fr-FR"/>
          </a:p>
        </p:txBody>
      </p:sp>
    </p:spTree>
    <p:extLst>
      <p:ext uri="{BB962C8B-B14F-4D97-AF65-F5344CB8AC3E}">
        <p14:creationId xmlns:p14="http://schemas.microsoft.com/office/powerpoint/2010/main" val="34708818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bg>
      <p:bgPr>
        <a:blipFill dpi="0" rotWithShape="1">
          <a:blip r:embed="rId2">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929565" y="2566900"/>
            <a:ext cx="9085342" cy="1502066"/>
          </a:xfrm>
        </p:spPr>
        <p:txBody>
          <a:bodyPr anchor="t"/>
          <a:lstStyle>
            <a:lvl1pPr algn="r">
              <a:defRPr sz="4600" b="1" cap="all">
                <a:solidFill>
                  <a:schemeClr val="bg1"/>
                </a:solidFill>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929565" y="4441434"/>
            <a:ext cx="9085342" cy="1654373"/>
          </a:xfrm>
        </p:spPr>
        <p:txBody>
          <a:bodyPr anchor="t" anchorCtr="0"/>
          <a:lstStyle>
            <a:lvl1pPr marL="0" indent="0" algn="r">
              <a:buNone/>
              <a:defRPr sz="2300">
                <a:solidFill>
                  <a:schemeClr val="bg1"/>
                </a:solidFill>
              </a:defRPr>
            </a:lvl1pPr>
            <a:lvl2pPr marL="521407" indent="0">
              <a:buNone/>
              <a:defRPr sz="2100">
                <a:solidFill>
                  <a:schemeClr val="tx1">
                    <a:tint val="75000"/>
                  </a:schemeClr>
                </a:solidFill>
              </a:defRPr>
            </a:lvl2pPr>
            <a:lvl3pPr marL="1042812" indent="0">
              <a:buNone/>
              <a:defRPr sz="1900">
                <a:solidFill>
                  <a:schemeClr val="tx1">
                    <a:tint val="75000"/>
                  </a:schemeClr>
                </a:solidFill>
              </a:defRPr>
            </a:lvl3pPr>
            <a:lvl4pPr marL="1564219" indent="0">
              <a:buNone/>
              <a:defRPr sz="1600">
                <a:solidFill>
                  <a:schemeClr val="tx1">
                    <a:tint val="75000"/>
                  </a:schemeClr>
                </a:solidFill>
              </a:defRPr>
            </a:lvl4pPr>
            <a:lvl5pPr marL="2085626" indent="0">
              <a:buNone/>
              <a:defRPr sz="1600">
                <a:solidFill>
                  <a:schemeClr val="tx1">
                    <a:tint val="75000"/>
                  </a:schemeClr>
                </a:solidFill>
              </a:defRPr>
            </a:lvl5pPr>
            <a:lvl6pPr marL="2607033" indent="0">
              <a:buNone/>
              <a:defRPr sz="1600">
                <a:solidFill>
                  <a:schemeClr val="tx1">
                    <a:tint val="75000"/>
                  </a:schemeClr>
                </a:solidFill>
              </a:defRPr>
            </a:lvl6pPr>
            <a:lvl7pPr marL="3128438" indent="0">
              <a:buNone/>
              <a:defRPr sz="1600">
                <a:solidFill>
                  <a:schemeClr val="tx1">
                    <a:tint val="75000"/>
                  </a:schemeClr>
                </a:solidFill>
              </a:defRPr>
            </a:lvl7pPr>
            <a:lvl8pPr marL="3649843" indent="0">
              <a:buNone/>
              <a:defRPr sz="1600">
                <a:solidFill>
                  <a:schemeClr val="tx1">
                    <a:tint val="75000"/>
                  </a:schemeClr>
                </a:solidFill>
              </a:defRPr>
            </a:lvl8pPr>
            <a:lvl9pPr marL="4171250" indent="0">
              <a:buNone/>
              <a:defRPr sz="1600">
                <a:solidFill>
                  <a:schemeClr val="tx1">
                    <a:tint val="75000"/>
                  </a:schemeClr>
                </a:solidFill>
              </a:defRPr>
            </a:lvl9pPr>
          </a:lstStyle>
          <a:p>
            <a:pPr lvl="0"/>
            <a:r>
              <a:rPr lang="fr-FR" dirty="0" smtClean="0"/>
              <a:t>Cliquez pour modifier les styles du texte du masque</a:t>
            </a:r>
          </a:p>
        </p:txBody>
      </p:sp>
      <p:sp>
        <p:nvSpPr>
          <p:cNvPr id="4" name="Rectangle 3"/>
          <p:cNvSpPr/>
          <p:nvPr userDrawn="1"/>
        </p:nvSpPr>
        <p:spPr>
          <a:xfrm>
            <a:off x="9435665" y="4134102"/>
            <a:ext cx="485847" cy="1108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6" tIns="45718" rIns="91436" bIns="45718" rtlCol="0" anchor="ctr"/>
          <a:lstStyle/>
          <a:p>
            <a:pPr algn="ctr"/>
            <a:endParaRPr lang="fr-FR"/>
          </a:p>
        </p:txBody>
      </p:sp>
    </p:spTree>
    <p:extLst>
      <p:ext uri="{BB962C8B-B14F-4D97-AF65-F5344CB8AC3E}">
        <p14:creationId xmlns:p14="http://schemas.microsoft.com/office/powerpoint/2010/main" val="23364290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9" name="Titre 8"/>
          <p:cNvSpPr>
            <a:spLocks noGrp="1"/>
          </p:cNvSpPr>
          <p:nvPr>
            <p:ph type="title"/>
          </p:nvPr>
        </p:nvSpPr>
        <p:spPr>
          <a:xfrm>
            <a:off x="683095" y="6"/>
            <a:ext cx="9218950" cy="7562849"/>
          </a:xfrm>
          <a:prstGeom prst="rect">
            <a:avLst/>
          </a:prstGeom>
        </p:spPr>
        <p:txBody>
          <a:bodyPr lIns="99546" tIns="49772" rIns="99546" bIns="49772" anchor="ctr"/>
          <a:lstStyle>
            <a:lvl1pPr>
              <a:defRPr sz="4600">
                <a:solidFill>
                  <a:srgbClr val="C00000"/>
                </a:solidFill>
                <a:latin typeface="Arial Black" panose="020B0A04020102020204" pitchFamily="34" charset="0"/>
              </a:defRPr>
            </a:lvl1pPr>
          </a:lstStyle>
          <a:p>
            <a:r>
              <a:rPr lang="fr-FR" dirty="0"/>
              <a:t>Modifiez le style du titre</a:t>
            </a:r>
          </a:p>
        </p:txBody>
      </p:sp>
    </p:spTree>
    <p:extLst>
      <p:ext uri="{BB962C8B-B14F-4D97-AF65-F5344CB8AC3E}">
        <p14:creationId xmlns:p14="http://schemas.microsoft.com/office/powerpoint/2010/main" val="4042272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4010" y="1928789"/>
            <a:ext cx="10100623" cy="4827015"/>
          </a:xfrm>
        </p:spPr>
        <p:txBody>
          <a:bodyPr/>
          <a:lstStyle>
            <a:lvl1pPr>
              <a:defRPr>
                <a:solidFill>
                  <a:srgbClr val="9F2936"/>
                </a:solidFill>
              </a:defRPr>
            </a:lvl1pPr>
            <a:lvl2pPr>
              <a:defRPr>
                <a:solidFill>
                  <a:srgbClr val="9F2936"/>
                </a:solidFill>
              </a:defRPr>
            </a:lvl2pPr>
            <a:lvl3pPr>
              <a:defRPr>
                <a:solidFill>
                  <a:srgbClr val="9F2936"/>
                </a:solidFill>
              </a:defRPr>
            </a:lvl3pPr>
            <a:lvl4pPr>
              <a:defRPr>
                <a:solidFill>
                  <a:srgbClr val="9F2936"/>
                </a:solidFill>
              </a:defRPr>
            </a:lvl4pPr>
            <a:lvl5pPr>
              <a:defRPr>
                <a:solidFill>
                  <a:srgbClr val="9F2936"/>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p:cNvSpPr>
            <a:spLocks noGrp="1"/>
          </p:cNvSpPr>
          <p:nvPr>
            <p:ph type="ftr" sz="quarter" idx="11"/>
          </p:nvPr>
        </p:nvSpPr>
        <p:spPr>
          <a:xfrm>
            <a:off x="3651954" y="7009654"/>
            <a:ext cx="3384735" cy="402652"/>
          </a:xfrm>
          <a:prstGeom prst="rect">
            <a:avLst/>
          </a:prstGeom>
        </p:spPr>
        <p:txBody>
          <a:bodyPr anchor="ctr"/>
          <a:lstStyle>
            <a:lvl1pPr algn="ctr">
              <a:defRPr sz="1300">
                <a:solidFill>
                  <a:srgbClr val="9F2936"/>
                </a:solidFill>
              </a:defRPr>
            </a:lvl1pPr>
          </a:lstStyle>
          <a:p>
            <a:r>
              <a:rPr lang="fr-FR"/>
              <a:t>Investor’s Month 2016-2017</a:t>
            </a:r>
            <a:endParaRPr lang="fr-FR" dirty="0"/>
          </a:p>
        </p:txBody>
      </p:sp>
      <p:sp>
        <p:nvSpPr>
          <p:cNvPr id="6" name="Espace réservé du numéro de diapositive 5"/>
          <p:cNvSpPr>
            <a:spLocks noGrp="1"/>
          </p:cNvSpPr>
          <p:nvPr>
            <p:ph type="sldNum" sz="quarter" idx="12"/>
          </p:nvPr>
        </p:nvSpPr>
        <p:spPr/>
        <p:txBody>
          <a:bodyPr/>
          <a:lstStyle>
            <a:lvl1pPr>
              <a:defRPr>
                <a:solidFill>
                  <a:srgbClr val="9F2936"/>
                </a:solidFill>
              </a:defRPr>
            </a:lvl1pPr>
          </a:lstStyle>
          <a:p>
            <a:fld id="{BC527BA8-1636-47B4-8A4C-36EB5363E4C7}" type="slidenum">
              <a:rPr lang="fr-FR" smtClean="0"/>
              <a:pPr/>
              <a:t>‹N°›</a:t>
            </a:fld>
            <a:endParaRPr lang="fr-FR" dirty="0"/>
          </a:p>
        </p:txBody>
      </p:sp>
      <p:sp>
        <p:nvSpPr>
          <p:cNvPr id="7" name="Rectangle 6"/>
          <p:cNvSpPr/>
          <p:nvPr userDrawn="1"/>
        </p:nvSpPr>
        <p:spPr>
          <a:xfrm>
            <a:off x="0" y="6"/>
            <a:ext cx="10688638" cy="1200922"/>
          </a:xfrm>
          <a:prstGeom prst="rect">
            <a:avLst/>
          </a:prstGeom>
          <a:solidFill>
            <a:srgbClr val="BD181F"/>
          </a:solidFill>
          <a:ln>
            <a:noFill/>
          </a:ln>
        </p:spPr>
        <p:style>
          <a:lnRef idx="2">
            <a:schemeClr val="accent1">
              <a:shade val="50000"/>
            </a:schemeClr>
          </a:lnRef>
          <a:fillRef idx="1">
            <a:schemeClr val="accent1"/>
          </a:fillRef>
          <a:effectRef idx="0">
            <a:schemeClr val="accent1"/>
          </a:effectRef>
          <a:fontRef idx="minor">
            <a:schemeClr val="lt1"/>
          </a:fontRef>
        </p:style>
        <p:txBody>
          <a:bodyPr lIns="99546" tIns="49772" rIns="99546" bIns="49772" rtlCol="0" anchor="ctr"/>
          <a:lstStyle/>
          <a:p>
            <a:pPr algn="just" defTabSz="995450"/>
            <a:endParaRPr lang="fr-FR" sz="2600" b="1" dirty="0">
              <a:solidFill>
                <a:prstClr val="white"/>
              </a:solidFill>
              <a:latin typeface="Calibri Light" panose="020F0302020204030204" pitchFamily="34" charset="0"/>
            </a:endParaRPr>
          </a:p>
        </p:txBody>
      </p:sp>
      <p:sp>
        <p:nvSpPr>
          <p:cNvPr id="4" name="Titre 3"/>
          <p:cNvSpPr>
            <a:spLocks noGrp="1"/>
          </p:cNvSpPr>
          <p:nvPr>
            <p:ph type="title"/>
          </p:nvPr>
        </p:nvSpPr>
        <p:spPr>
          <a:xfrm>
            <a:off x="0" y="2"/>
            <a:ext cx="10688638" cy="1200921"/>
          </a:xfrm>
          <a:prstGeom prst="rect">
            <a:avLst/>
          </a:prstGeom>
        </p:spPr>
        <p:txBody>
          <a:bodyPr lIns="352719" tIns="49772" rIns="99546" bIns="49772" anchor="ctr"/>
          <a:lstStyle/>
          <a:p>
            <a:r>
              <a:rPr lang="fr-FR" dirty="0"/>
              <a:t>Modifiez le style du titre</a:t>
            </a:r>
          </a:p>
        </p:txBody>
      </p:sp>
      <p:sp>
        <p:nvSpPr>
          <p:cNvPr id="16" name="Espace réservé du contenu 15"/>
          <p:cNvSpPr>
            <a:spLocks noGrp="1"/>
          </p:cNvSpPr>
          <p:nvPr>
            <p:ph sz="quarter" idx="13" hasCustomPrompt="1"/>
          </p:nvPr>
        </p:nvSpPr>
        <p:spPr>
          <a:xfrm>
            <a:off x="294013" y="1465633"/>
            <a:ext cx="5114787" cy="330874"/>
          </a:xfrm>
        </p:spPr>
        <p:txBody>
          <a:bodyPr anchor="ctr">
            <a:noAutofit/>
          </a:bodyPr>
          <a:lstStyle>
            <a:lvl1pPr marL="0" indent="0">
              <a:buNone/>
              <a:defRPr sz="2000">
                <a:solidFill>
                  <a:schemeClr val="tx1">
                    <a:lumMod val="65000"/>
                    <a:lumOff val="35000"/>
                  </a:schemeClr>
                </a:solidFill>
              </a:defRPr>
            </a:lvl1pPr>
          </a:lstStyle>
          <a:p>
            <a:pPr lvl="0"/>
            <a:r>
              <a:rPr lang="fr-FR" dirty="0"/>
              <a:t>Titre du graphique</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1312" y="6716069"/>
            <a:ext cx="857369" cy="710171"/>
          </a:xfrm>
          <a:prstGeom prst="rect">
            <a:avLst/>
          </a:prstGeom>
        </p:spPr>
      </p:pic>
      <p:sp>
        <p:nvSpPr>
          <p:cNvPr id="10" name="Espace réservé du texte 9"/>
          <p:cNvSpPr>
            <a:spLocks noGrp="1"/>
          </p:cNvSpPr>
          <p:nvPr>
            <p:ph type="body" sz="quarter" idx="14" hasCustomPrompt="1"/>
          </p:nvPr>
        </p:nvSpPr>
        <p:spPr>
          <a:xfrm>
            <a:off x="291199" y="6462217"/>
            <a:ext cx="4211511" cy="253846"/>
          </a:xfrm>
        </p:spPr>
        <p:txBody>
          <a:bodyPr>
            <a:noAutofit/>
          </a:bodyPr>
          <a:lstStyle>
            <a:lvl1pPr marL="0" indent="0">
              <a:buNone/>
              <a:defRPr sz="1200"/>
            </a:lvl1pPr>
            <a:lvl2pPr marL="497734" indent="0">
              <a:buNone/>
              <a:defRPr sz="1200"/>
            </a:lvl2pPr>
            <a:lvl3pPr marL="995468" indent="0">
              <a:buNone/>
              <a:defRPr sz="1200"/>
            </a:lvl3pPr>
            <a:lvl4pPr marL="1493202" indent="0">
              <a:buNone/>
              <a:defRPr sz="1200"/>
            </a:lvl4pPr>
            <a:lvl5pPr marL="0" indent="0" algn="l">
              <a:buNone/>
              <a:defRPr sz="1300" baseline="0">
                <a:solidFill>
                  <a:schemeClr val="tx1"/>
                </a:solidFill>
              </a:defRPr>
            </a:lvl5pPr>
          </a:lstStyle>
          <a:p>
            <a:pPr lvl="4"/>
            <a:r>
              <a:rPr lang="fr-FR" dirty="0"/>
              <a:t>Source: </a:t>
            </a:r>
          </a:p>
        </p:txBody>
      </p:sp>
    </p:spTree>
    <p:extLst>
      <p:ext uri="{BB962C8B-B14F-4D97-AF65-F5344CB8AC3E}">
        <p14:creationId xmlns:p14="http://schemas.microsoft.com/office/powerpoint/2010/main" val="2216578124"/>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733323" y="1478583"/>
            <a:ext cx="4661308" cy="5277227"/>
          </a:xfrm>
        </p:spPr>
        <p:txBody>
          <a:bodyPr/>
          <a:lstStyle>
            <a:lvl1pPr>
              <a:defRPr>
                <a:solidFill>
                  <a:srgbClr val="9F2936"/>
                </a:solidFill>
              </a:defRPr>
            </a:lvl1pPr>
            <a:lvl2pPr>
              <a:defRPr>
                <a:solidFill>
                  <a:srgbClr val="9F2936"/>
                </a:solidFill>
              </a:defRPr>
            </a:lvl2pPr>
            <a:lvl3pPr>
              <a:defRPr>
                <a:solidFill>
                  <a:srgbClr val="9F2936"/>
                </a:solidFill>
              </a:defRPr>
            </a:lvl3pPr>
            <a:lvl4pPr>
              <a:defRPr>
                <a:solidFill>
                  <a:srgbClr val="9F2936"/>
                </a:solidFill>
              </a:defRPr>
            </a:lvl4pPr>
            <a:lvl5pPr>
              <a:defRPr>
                <a:solidFill>
                  <a:srgbClr val="9F2936"/>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p:cNvSpPr>
            <a:spLocks noGrp="1"/>
          </p:cNvSpPr>
          <p:nvPr>
            <p:ph type="ftr" sz="quarter" idx="11"/>
          </p:nvPr>
        </p:nvSpPr>
        <p:spPr>
          <a:xfrm>
            <a:off x="3651954" y="7009654"/>
            <a:ext cx="3384735" cy="402652"/>
          </a:xfrm>
          <a:prstGeom prst="rect">
            <a:avLst/>
          </a:prstGeom>
        </p:spPr>
        <p:txBody>
          <a:bodyPr/>
          <a:lstStyle>
            <a:lvl1pPr>
              <a:defRPr>
                <a:solidFill>
                  <a:srgbClr val="9F2936"/>
                </a:solidFill>
              </a:defRPr>
            </a:lvl1pPr>
          </a:lstStyle>
          <a:p>
            <a:r>
              <a:rPr lang="fr-FR" dirty="0" err="1"/>
              <a:t>Investor’s</a:t>
            </a:r>
            <a:r>
              <a:rPr lang="fr-FR" dirty="0"/>
              <a:t> </a:t>
            </a:r>
            <a:r>
              <a:rPr lang="fr-FR" dirty="0" err="1"/>
              <a:t>Month</a:t>
            </a:r>
            <a:r>
              <a:rPr lang="fr-FR" dirty="0"/>
              <a:t> 2016-2017</a:t>
            </a:r>
          </a:p>
        </p:txBody>
      </p:sp>
      <p:sp>
        <p:nvSpPr>
          <p:cNvPr id="6" name="Espace réservé du numéro de diapositive 5"/>
          <p:cNvSpPr>
            <a:spLocks noGrp="1"/>
          </p:cNvSpPr>
          <p:nvPr>
            <p:ph type="sldNum" sz="quarter" idx="12"/>
          </p:nvPr>
        </p:nvSpPr>
        <p:spPr/>
        <p:txBody>
          <a:bodyPr/>
          <a:lstStyle>
            <a:lvl1pPr>
              <a:defRPr>
                <a:solidFill>
                  <a:srgbClr val="9F2936"/>
                </a:solidFill>
              </a:defRPr>
            </a:lvl1pPr>
          </a:lstStyle>
          <a:p>
            <a:fld id="{BC527BA8-1636-47B4-8A4C-36EB5363E4C7}" type="slidenum">
              <a:rPr lang="fr-FR" smtClean="0"/>
              <a:pPr/>
              <a:t>‹N°›</a:t>
            </a:fld>
            <a:endParaRPr lang="fr-FR" dirty="0"/>
          </a:p>
        </p:txBody>
      </p:sp>
      <p:sp>
        <p:nvSpPr>
          <p:cNvPr id="9" name="Espace réservé du contenu 2"/>
          <p:cNvSpPr>
            <a:spLocks noGrp="1"/>
          </p:cNvSpPr>
          <p:nvPr>
            <p:ph idx="13"/>
          </p:nvPr>
        </p:nvSpPr>
        <p:spPr>
          <a:xfrm>
            <a:off x="294008" y="1478583"/>
            <a:ext cx="4661308" cy="5277227"/>
          </a:xfrm>
        </p:spPr>
        <p:txBody>
          <a:bodyPr/>
          <a:lstStyle>
            <a:lvl1pPr>
              <a:defRPr>
                <a:solidFill>
                  <a:srgbClr val="9F2936"/>
                </a:solidFill>
              </a:defRPr>
            </a:lvl1pPr>
            <a:lvl2pPr>
              <a:defRPr>
                <a:solidFill>
                  <a:srgbClr val="9F2936"/>
                </a:solidFill>
              </a:defRPr>
            </a:lvl2pPr>
            <a:lvl3pPr>
              <a:defRPr>
                <a:solidFill>
                  <a:srgbClr val="9F2936"/>
                </a:solidFill>
              </a:defRPr>
            </a:lvl3pPr>
            <a:lvl4pPr>
              <a:defRPr>
                <a:solidFill>
                  <a:srgbClr val="9F2936"/>
                </a:solidFill>
              </a:defRPr>
            </a:lvl4pPr>
            <a:lvl5pPr>
              <a:defRPr>
                <a:solidFill>
                  <a:srgbClr val="9F2936"/>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2" name="Rectangle 11"/>
          <p:cNvSpPr/>
          <p:nvPr userDrawn="1"/>
        </p:nvSpPr>
        <p:spPr>
          <a:xfrm>
            <a:off x="0" y="6"/>
            <a:ext cx="10688638" cy="1200922"/>
          </a:xfrm>
          <a:prstGeom prst="rect">
            <a:avLst/>
          </a:prstGeom>
          <a:solidFill>
            <a:srgbClr val="BD181F"/>
          </a:solidFill>
          <a:ln>
            <a:noFill/>
          </a:ln>
        </p:spPr>
        <p:style>
          <a:lnRef idx="2">
            <a:schemeClr val="accent1">
              <a:shade val="50000"/>
            </a:schemeClr>
          </a:lnRef>
          <a:fillRef idx="1">
            <a:schemeClr val="accent1"/>
          </a:fillRef>
          <a:effectRef idx="0">
            <a:schemeClr val="accent1"/>
          </a:effectRef>
          <a:fontRef idx="minor">
            <a:schemeClr val="lt1"/>
          </a:fontRef>
        </p:style>
        <p:txBody>
          <a:bodyPr lIns="99546" tIns="49772" rIns="99546" bIns="49772" rtlCol="0" anchor="ctr"/>
          <a:lstStyle/>
          <a:p>
            <a:pPr algn="just" defTabSz="995450"/>
            <a:endParaRPr lang="fr-FR" sz="2600" b="1" dirty="0">
              <a:solidFill>
                <a:prstClr val="white"/>
              </a:solidFill>
              <a:latin typeface="Calibri Light" panose="020F0302020204030204" pitchFamily="34" charset="0"/>
            </a:endParaRPr>
          </a:p>
        </p:txBody>
      </p:sp>
      <p:sp>
        <p:nvSpPr>
          <p:cNvPr id="13" name="Titre 3"/>
          <p:cNvSpPr>
            <a:spLocks noGrp="1"/>
          </p:cNvSpPr>
          <p:nvPr>
            <p:ph type="title"/>
          </p:nvPr>
        </p:nvSpPr>
        <p:spPr>
          <a:xfrm>
            <a:off x="0" y="2"/>
            <a:ext cx="10688638" cy="1200921"/>
          </a:xfrm>
          <a:prstGeom prst="rect">
            <a:avLst/>
          </a:prstGeom>
        </p:spPr>
        <p:txBody>
          <a:bodyPr lIns="352719" tIns="49772" rIns="99546" bIns="49772" anchor="ctr"/>
          <a:lstStyle/>
          <a:p>
            <a:r>
              <a:rPr lang="fr-FR" dirty="0"/>
              <a:t>Modifiez le style du titre</a:t>
            </a:r>
          </a:p>
        </p:txBody>
      </p:sp>
      <p:pic>
        <p:nvPicPr>
          <p:cNvPr id="10" name="Imag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1312" y="6716069"/>
            <a:ext cx="857369" cy="710171"/>
          </a:xfrm>
          <a:prstGeom prst="rect">
            <a:avLst/>
          </a:prstGeom>
        </p:spPr>
      </p:pic>
    </p:spTree>
    <p:extLst>
      <p:ext uri="{BB962C8B-B14F-4D97-AF65-F5344CB8AC3E}">
        <p14:creationId xmlns:p14="http://schemas.microsoft.com/office/powerpoint/2010/main" val="1421314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44329" y="4859844"/>
            <a:ext cx="9085342" cy="1502066"/>
          </a:xfrm>
          <a:prstGeom prst="rect">
            <a:avLst/>
          </a:prstGeom>
        </p:spPr>
        <p:txBody>
          <a:bodyPr lIns="99546" tIns="49772" rIns="99546" bIns="49772" anchor="t"/>
          <a:lstStyle>
            <a:lvl1pPr algn="l">
              <a:defRPr sz="4400" b="1" cap="all">
                <a:solidFill>
                  <a:srgbClr val="9F2936"/>
                </a:solidFill>
              </a:defRPr>
            </a:lvl1pPr>
          </a:lstStyle>
          <a:p>
            <a:r>
              <a:rPr lang="fr-FR" dirty="0"/>
              <a:t>Modifiez le style du titre</a:t>
            </a:r>
          </a:p>
        </p:txBody>
      </p:sp>
      <p:sp>
        <p:nvSpPr>
          <p:cNvPr id="3" name="Espace réservé du texte 2"/>
          <p:cNvSpPr>
            <a:spLocks noGrp="1"/>
          </p:cNvSpPr>
          <p:nvPr>
            <p:ph type="body" idx="1"/>
          </p:nvPr>
        </p:nvSpPr>
        <p:spPr>
          <a:xfrm>
            <a:off x="844329" y="3205472"/>
            <a:ext cx="9085342" cy="1654373"/>
          </a:xfrm>
        </p:spPr>
        <p:txBody>
          <a:bodyPr anchor="b"/>
          <a:lstStyle>
            <a:lvl1pPr marL="0" indent="0">
              <a:buNone/>
              <a:defRPr sz="2200">
                <a:solidFill>
                  <a:srgbClr val="9F2936"/>
                </a:solidFill>
              </a:defRPr>
            </a:lvl1pPr>
            <a:lvl2pPr marL="497733" indent="0">
              <a:buNone/>
              <a:defRPr sz="2000">
                <a:solidFill>
                  <a:schemeClr val="tx1">
                    <a:tint val="75000"/>
                  </a:schemeClr>
                </a:solidFill>
              </a:defRPr>
            </a:lvl2pPr>
            <a:lvl3pPr marL="995470" indent="0">
              <a:buNone/>
              <a:defRPr sz="1700">
                <a:solidFill>
                  <a:schemeClr val="tx1">
                    <a:tint val="75000"/>
                  </a:schemeClr>
                </a:solidFill>
              </a:defRPr>
            </a:lvl3pPr>
            <a:lvl4pPr marL="1493202" indent="0">
              <a:buNone/>
              <a:defRPr sz="1500">
                <a:solidFill>
                  <a:schemeClr val="tx1">
                    <a:tint val="75000"/>
                  </a:schemeClr>
                </a:solidFill>
              </a:defRPr>
            </a:lvl4pPr>
            <a:lvl5pPr marL="1990937" indent="0">
              <a:buNone/>
              <a:defRPr sz="1500">
                <a:solidFill>
                  <a:schemeClr val="tx1">
                    <a:tint val="75000"/>
                  </a:schemeClr>
                </a:solidFill>
              </a:defRPr>
            </a:lvl5pPr>
            <a:lvl6pPr marL="2488670" indent="0">
              <a:buNone/>
              <a:defRPr sz="1500">
                <a:solidFill>
                  <a:schemeClr val="tx1">
                    <a:tint val="75000"/>
                  </a:schemeClr>
                </a:solidFill>
              </a:defRPr>
            </a:lvl6pPr>
            <a:lvl7pPr marL="2986408" indent="0">
              <a:buNone/>
              <a:defRPr sz="1500">
                <a:solidFill>
                  <a:schemeClr val="tx1">
                    <a:tint val="75000"/>
                  </a:schemeClr>
                </a:solidFill>
              </a:defRPr>
            </a:lvl7pPr>
            <a:lvl8pPr marL="3484139" indent="0">
              <a:buNone/>
              <a:defRPr sz="1500">
                <a:solidFill>
                  <a:schemeClr val="tx1">
                    <a:tint val="75000"/>
                  </a:schemeClr>
                </a:solidFill>
              </a:defRPr>
            </a:lvl8pPr>
            <a:lvl9pPr marL="3981873" indent="0">
              <a:buNone/>
              <a:defRPr sz="1500">
                <a:solidFill>
                  <a:schemeClr val="tx1">
                    <a:tint val="75000"/>
                  </a:schemeClr>
                </a:solidFill>
              </a:defRPr>
            </a:lvl9pPr>
          </a:lstStyle>
          <a:p>
            <a:pPr lvl="0"/>
            <a:r>
              <a:rPr lang="fr-FR" dirty="0"/>
              <a:t>Modifiez les styles du texte du masque</a:t>
            </a:r>
          </a:p>
        </p:txBody>
      </p:sp>
      <p:sp>
        <p:nvSpPr>
          <p:cNvPr id="6" name="Espace réservé du numéro de diapositive 5"/>
          <p:cNvSpPr>
            <a:spLocks noGrp="1"/>
          </p:cNvSpPr>
          <p:nvPr>
            <p:ph type="sldNum" sz="quarter" idx="12"/>
          </p:nvPr>
        </p:nvSpPr>
        <p:spPr/>
        <p:txBody>
          <a:bodyPr/>
          <a:lstStyle>
            <a:lvl1pPr>
              <a:defRPr>
                <a:solidFill>
                  <a:srgbClr val="9F2936"/>
                </a:solidFill>
              </a:defRPr>
            </a:lvl1pPr>
          </a:lstStyle>
          <a:p>
            <a:fld id="{BC527BA8-1636-47B4-8A4C-36EB5363E4C7}" type="slidenum">
              <a:rPr lang="fr-FR" smtClean="0"/>
              <a:pPr/>
              <a:t>‹N°›</a:t>
            </a:fld>
            <a:endParaRPr lang="fr-FR" dirty="0"/>
          </a:p>
        </p:txBody>
      </p:sp>
      <p:sp>
        <p:nvSpPr>
          <p:cNvPr id="7" name="Espace réservé du pied de page 4"/>
          <p:cNvSpPr>
            <a:spLocks noGrp="1"/>
          </p:cNvSpPr>
          <p:nvPr>
            <p:ph type="ftr" sz="quarter" idx="11"/>
          </p:nvPr>
        </p:nvSpPr>
        <p:spPr>
          <a:xfrm>
            <a:off x="3651954" y="7009654"/>
            <a:ext cx="3384735" cy="402652"/>
          </a:xfrm>
          <a:prstGeom prst="rect">
            <a:avLst/>
          </a:prstGeom>
        </p:spPr>
        <p:txBody>
          <a:bodyPr/>
          <a:lstStyle>
            <a:lvl1pPr>
              <a:defRPr>
                <a:solidFill>
                  <a:srgbClr val="9F2936"/>
                </a:solidFill>
              </a:defRPr>
            </a:lvl1pPr>
          </a:lstStyle>
          <a:p>
            <a:r>
              <a:rPr lang="fr-FR" dirty="0" err="1"/>
              <a:t>Investor’s</a:t>
            </a:r>
            <a:r>
              <a:rPr lang="fr-FR" dirty="0"/>
              <a:t> </a:t>
            </a:r>
            <a:r>
              <a:rPr lang="fr-FR" dirty="0" err="1"/>
              <a:t>Month</a:t>
            </a:r>
            <a:r>
              <a:rPr lang="fr-FR" dirty="0"/>
              <a:t> 2016-2017</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1312" y="6716069"/>
            <a:ext cx="857369" cy="710171"/>
          </a:xfrm>
          <a:prstGeom prst="rect">
            <a:avLst/>
          </a:prstGeom>
        </p:spPr>
      </p:pic>
    </p:spTree>
    <p:extLst>
      <p:ext uri="{BB962C8B-B14F-4D97-AF65-F5344CB8AC3E}">
        <p14:creationId xmlns:p14="http://schemas.microsoft.com/office/powerpoint/2010/main" val="1532822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re vertical et texte">
    <p:spTree>
      <p:nvGrpSpPr>
        <p:cNvPr id="1" name=""/>
        <p:cNvGrpSpPr/>
        <p:nvPr/>
      </p:nvGrpSpPr>
      <p:grpSpPr>
        <a:xfrm>
          <a:off x="0" y="0"/>
          <a:ext cx="0" cy="0"/>
          <a:chOff x="0" y="0"/>
          <a:chExt cx="0" cy="0"/>
        </a:xfrm>
      </p:grpSpPr>
      <p:sp>
        <p:nvSpPr>
          <p:cNvPr id="3" name="Espace réservé du texte vertical 2"/>
          <p:cNvSpPr>
            <a:spLocks noGrp="1"/>
          </p:cNvSpPr>
          <p:nvPr>
            <p:ph type="body" orient="vert" idx="1"/>
          </p:nvPr>
        </p:nvSpPr>
        <p:spPr>
          <a:xfrm>
            <a:off x="682494" y="366849"/>
            <a:ext cx="8468984" cy="6829159"/>
          </a:xfrm>
        </p:spPr>
        <p:txBody>
          <a:bodyPr vert="eaVert"/>
          <a:lstStyle>
            <a:lvl1pPr>
              <a:defRPr>
                <a:solidFill>
                  <a:srgbClr val="9F2936"/>
                </a:solidFill>
              </a:defRPr>
            </a:lvl1pPr>
            <a:lvl2pPr>
              <a:defRPr>
                <a:solidFill>
                  <a:srgbClr val="9F2936"/>
                </a:solidFill>
              </a:defRPr>
            </a:lvl2pPr>
            <a:lvl3pPr>
              <a:defRPr>
                <a:solidFill>
                  <a:srgbClr val="9F2936"/>
                </a:solidFill>
              </a:defRPr>
            </a:lvl3pPr>
            <a:lvl4pPr>
              <a:defRPr>
                <a:solidFill>
                  <a:srgbClr val="9F2936"/>
                </a:solidFill>
              </a:defRPr>
            </a:lvl4pPr>
            <a:lvl5pPr>
              <a:defRPr>
                <a:solidFill>
                  <a:srgbClr val="9F2936"/>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p:cNvSpPr>
            <a:spLocks noGrp="1"/>
          </p:cNvSpPr>
          <p:nvPr>
            <p:ph type="ftr" sz="quarter" idx="11"/>
          </p:nvPr>
        </p:nvSpPr>
        <p:spPr>
          <a:xfrm rot="5400000">
            <a:off x="-1411393" y="4060897"/>
            <a:ext cx="3493989" cy="393972"/>
          </a:xfrm>
          <a:prstGeom prst="rect">
            <a:avLst/>
          </a:prstGeom>
        </p:spPr>
        <p:txBody>
          <a:bodyPr/>
          <a:lstStyle>
            <a:lvl1pPr>
              <a:defRPr>
                <a:solidFill>
                  <a:srgbClr val="9F2936"/>
                </a:solidFill>
              </a:defRPr>
            </a:lvl1pPr>
          </a:lstStyle>
          <a:p>
            <a:r>
              <a:rPr lang="fr-FR" dirty="0"/>
              <a:t>Résultats 2015 du commerce extérieur</a:t>
            </a:r>
          </a:p>
        </p:txBody>
      </p:sp>
      <p:sp>
        <p:nvSpPr>
          <p:cNvPr id="6" name="Espace réservé du numéro de diapositive 5"/>
          <p:cNvSpPr>
            <a:spLocks noGrp="1"/>
          </p:cNvSpPr>
          <p:nvPr>
            <p:ph type="sldNum" sz="quarter" idx="12"/>
          </p:nvPr>
        </p:nvSpPr>
        <p:spPr>
          <a:xfrm rot="5400000">
            <a:off x="-25681" y="6804442"/>
            <a:ext cx="722558" cy="393972"/>
          </a:xfrm>
        </p:spPr>
        <p:txBody>
          <a:bodyPr/>
          <a:lstStyle>
            <a:lvl1pPr>
              <a:defRPr>
                <a:solidFill>
                  <a:srgbClr val="9F2936"/>
                </a:solidFill>
              </a:defRPr>
            </a:lvl1pPr>
          </a:lstStyle>
          <a:p>
            <a:fld id="{BC527BA8-1636-47B4-8A4C-36EB5363E4C7}" type="slidenum">
              <a:rPr lang="fr-FR" smtClean="0"/>
              <a:pPr/>
              <a:t>‹N°›</a:t>
            </a:fld>
            <a:endParaRPr lang="fr-FR" dirty="0"/>
          </a:p>
        </p:txBody>
      </p:sp>
      <p:sp>
        <p:nvSpPr>
          <p:cNvPr id="9" name="Rectangle 8"/>
          <p:cNvSpPr/>
          <p:nvPr userDrawn="1"/>
        </p:nvSpPr>
        <p:spPr>
          <a:xfrm>
            <a:off x="9384577" y="208028"/>
            <a:ext cx="1010061" cy="7067385"/>
          </a:xfrm>
          <a:prstGeom prst="rect">
            <a:avLst/>
          </a:prstGeom>
          <a:solidFill>
            <a:srgbClr val="9F293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99546" tIns="49772" rIns="99546" bIns="49772" rtlCol="0" anchor="ctr"/>
          <a:lstStyle/>
          <a:p>
            <a:pPr algn="just" defTabSz="995450"/>
            <a:r>
              <a:rPr lang="fr-FR" sz="3000" b="1" dirty="0">
                <a:solidFill>
                  <a:prstClr val="white"/>
                </a:solidFill>
              </a:rPr>
              <a:t> </a:t>
            </a:r>
          </a:p>
        </p:txBody>
      </p:sp>
      <p:sp>
        <p:nvSpPr>
          <p:cNvPr id="11" name="Titre 11"/>
          <p:cNvSpPr txBox="1">
            <a:spLocks/>
          </p:cNvSpPr>
          <p:nvPr userDrawn="1"/>
        </p:nvSpPr>
        <p:spPr>
          <a:xfrm rot="5400000">
            <a:off x="6360830" y="3241615"/>
            <a:ext cx="7067385" cy="1000213"/>
          </a:xfrm>
          <a:prstGeom prst="rect">
            <a:avLst/>
          </a:prstGeom>
        </p:spPr>
        <p:txBody>
          <a:bodyPr vert="horz" lIns="99546" tIns="49772" rIns="99546" bIns="49772" rtlCol="0" anchor="ctr">
            <a:normAutofit/>
          </a:bodyPr>
          <a:lstStyle>
            <a:lvl1pPr algn="just" defTabSz="914400" rtl="0" eaLnBrk="1" latinLnBrk="0" hangingPunct="1">
              <a:spcBef>
                <a:spcPct val="0"/>
              </a:spcBef>
              <a:buNone/>
              <a:defRPr sz="2800" b="1" kern="1200">
                <a:solidFill>
                  <a:schemeClr val="bg1"/>
                </a:solidFill>
                <a:latin typeface="+mj-lt"/>
                <a:ea typeface="+mj-ea"/>
                <a:cs typeface="+mj-cs"/>
              </a:defRPr>
            </a:lvl1pPr>
          </a:lstStyle>
          <a:p>
            <a:r>
              <a:rPr lang="fr-FR" sz="3000" dirty="0">
                <a:solidFill>
                  <a:prstClr val="white"/>
                </a:solidFill>
              </a:rPr>
              <a:t>Modifiez le style du titre</a:t>
            </a:r>
          </a:p>
        </p:txBody>
      </p:sp>
      <p:pic>
        <p:nvPicPr>
          <p:cNvPr id="8" name="Image 7" descr="Marianne"/>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75776" y="556194"/>
            <a:ext cx="873497" cy="493132"/>
          </a:xfrm>
          <a:prstGeom prst="rect">
            <a:avLst/>
          </a:prstGeom>
          <a:noFill/>
          <a:ln>
            <a:noFill/>
          </a:ln>
        </p:spPr>
      </p:pic>
    </p:spTree>
    <p:extLst>
      <p:ext uri="{BB962C8B-B14F-4D97-AF65-F5344CB8AC3E}">
        <p14:creationId xmlns:p14="http://schemas.microsoft.com/office/powerpoint/2010/main" val="23199655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Disposition personnalisée">
    <p:bg>
      <p:bgPr>
        <a:solidFill>
          <a:schemeClr val="bg1"/>
        </a:solidFill>
        <a:effectLst/>
      </p:bgPr>
    </p:bg>
    <p:spTree>
      <p:nvGrpSpPr>
        <p:cNvPr id="1" name=""/>
        <p:cNvGrpSpPr/>
        <p:nvPr/>
      </p:nvGrpSpPr>
      <p:grpSpPr>
        <a:xfrm>
          <a:off x="0" y="0"/>
          <a:ext cx="0" cy="0"/>
          <a:chOff x="0" y="0"/>
          <a:chExt cx="0" cy="0"/>
        </a:xfrm>
      </p:grpSpPr>
      <p:sp>
        <p:nvSpPr>
          <p:cNvPr id="2" name="Espace réservé du numéro de diapositive 5"/>
          <p:cNvSpPr>
            <a:spLocks noGrp="1"/>
          </p:cNvSpPr>
          <p:nvPr>
            <p:ph type="sldNum" sz="quarter" idx="12"/>
          </p:nvPr>
        </p:nvSpPr>
        <p:spPr>
          <a:xfrm>
            <a:off x="9551077" y="7090195"/>
            <a:ext cx="788687" cy="303043"/>
          </a:xfrm>
          <a:prstGeom prst="rect">
            <a:avLst/>
          </a:prstGeom>
        </p:spPr>
        <p:txBody>
          <a:bodyPr/>
          <a:lstStyle>
            <a:lvl1pPr>
              <a:defRPr sz="800" b="0">
                <a:solidFill>
                  <a:schemeClr val="tx1"/>
                </a:solidFill>
              </a:defRPr>
            </a:lvl1pPr>
          </a:lstStyle>
          <a:p>
            <a:r>
              <a:rPr lang="fr-FR" dirty="0" smtClean="0">
                <a:solidFill>
                  <a:srgbClr val="4F81BD">
                    <a:lumMod val="75000"/>
                  </a:srgbClr>
                </a:solidFill>
              </a:rPr>
              <a:t>I  </a:t>
            </a:r>
            <a:fld id="{0941F490-9856-4950-BEDD-885C3699CBB7}" type="slidenum">
              <a:rPr lang="fr-FR" b="1" smtClean="0">
                <a:solidFill>
                  <a:srgbClr val="4F81BD">
                    <a:lumMod val="75000"/>
                  </a:srgbClr>
                </a:solidFill>
              </a:rPr>
              <a:pPr/>
              <a:t>‹N°›</a:t>
            </a:fld>
            <a:endParaRPr lang="fr-FR" dirty="0" smtClean="0">
              <a:solidFill>
                <a:srgbClr val="4F81BD">
                  <a:lumMod val="75000"/>
                </a:srgbClr>
              </a:solidFill>
            </a:endParaRPr>
          </a:p>
          <a:p>
            <a:endParaRPr lang="fr-FR" dirty="0">
              <a:solidFill>
                <a:prstClr val="black"/>
              </a:solidFill>
            </a:endParaRPr>
          </a:p>
        </p:txBody>
      </p:sp>
    </p:spTree>
    <p:extLst>
      <p:ext uri="{BB962C8B-B14F-4D97-AF65-F5344CB8AC3E}">
        <p14:creationId xmlns:p14="http://schemas.microsoft.com/office/powerpoint/2010/main" val="375049391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15_Diapositive de titre">
    <p:bg>
      <p:bgPr>
        <a:solidFill>
          <a:schemeClr val="bg1"/>
        </a:solidFill>
        <a:effectLst/>
      </p:bgPr>
    </p:bg>
    <p:spTree>
      <p:nvGrpSpPr>
        <p:cNvPr id="1" name=""/>
        <p:cNvGrpSpPr/>
        <p:nvPr/>
      </p:nvGrpSpPr>
      <p:grpSpPr>
        <a:xfrm>
          <a:off x="0" y="0"/>
          <a:ext cx="0" cy="0"/>
          <a:chOff x="0" y="0"/>
          <a:chExt cx="0" cy="0"/>
        </a:xfrm>
      </p:grpSpPr>
      <p:sp>
        <p:nvSpPr>
          <p:cNvPr id="379" name="Slide Number"/>
          <p:cNvSpPr txBox="1">
            <a:spLocks noGrp="1"/>
          </p:cNvSpPr>
          <p:nvPr>
            <p:ph type="sldNum" sz="quarter" idx="2"/>
          </p:nvPr>
        </p:nvSpPr>
        <p:spPr>
          <a:xfrm>
            <a:off x="9732627" y="7059011"/>
            <a:ext cx="221167" cy="303916"/>
          </a:xfrm>
          <a:prstGeom prst="rect">
            <a:avLst/>
          </a:prstGeom>
        </p:spPr>
        <p:txBody>
          <a:bodyPr/>
          <a:lstStyle>
            <a:lvl1pPr>
              <a:defRPr>
                <a:latin typeface="Calibri"/>
                <a:ea typeface="Calibri"/>
                <a:cs typeface="Calibri"/>
                <a:sym typeface="Calibri"/>
              </a:defRPr>
            </a:lvl1pPr>
          </a:lstStyle>
          <a:p>
            <a:fld id="{86CB4B4D-7CA3-9044-876B-883B54F8677D}" type="slidenum">
              <a:t>‹N°›</a:t>
            </a:fld>
            <a:endParaRPr/>
          </a:p>
        </p:txBody>
      </p:sp>
      <p:pic>
        <p:nvPicPr>
          <p:cNvPr id="380" name="Image 7" descr="Image 7"/>
          <p:cNvPicPr>
            <a:picLocks noChangeAspect="1"/>
          </p:cNvPicPr>
          <p:nvPr/>
        </p:nvPicPr>
        <p:blipFill>
          <a:blip r:embed="rId2">
            <a:extLst/>
          </a:blip>
          <a:stretch>
            <a:fillRect/>
          </a:stretch>
        </p:blipFill>
        <p:spPr>
          <a:xfrm>
            <a:off x="328767" y="491721"/>
            <a:ext cx="1177837" cy="876795"/>
          </a:xfrm>
          <a:prstGeom prst="rect">
            <a:avLst/>
          </a:prstGeom>
          <a:ln w="12700">
            <a:miter lim="400000"/>
          </a:ln>
        </p:spPr>
      </p:pic>
    </p:spTree>
    <p:extLst>
      <p:ext uri="{BB962C8B-B14F-4D97-AF65-F5344CB8AC3E}">
        <p14:creationId xmlns:p14="http://schemas.microsoft.com/office/powerpoint/2010/main" val="281529764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Intercalaire">
    <p:bg>
      <p:bgPr>
        <a:blipFill dpi="0" rotWithShape="1">
          <a:blip r:embed="rId2">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929565" y="2566900"/>
            <a:ext cx="9085342" cy="1502066"/>
          </a:xfrm>
        </p:spPr>
        <p:txBody>
          <a:bodyPr anchor="t"/>
          <a:lstStyle>
            <a:lvl1pPr algn="l">
              <a:defRPr sz="4600" b="1" cap="all">
                <a:solidFill>
                  <a:schemeClr val="tx2"/>
                </a:solidFill>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929565" y="912529"/>
            <a:ext cx="9085342" cy="1654373"/>
          </a:xfrm>
        </p:spPr>
        <p:txBody>
          <a:bodyPr anchor="b"/>
          <a:lstStyle>
            <a:lvl1pPr marL="0" indent="0">
              <a:buNone/>
              <a:defRPr sz="2300">
                <a:solidFill>
                  <a:schemeClr val="tx1"/>
                </a:solidFill>
              </a:defRPr>
            </a:lvl1pPr>
            <a:lvl2pPr marL="521407" indent="0">
              <a:buNone/>
              <a:defRPr sz="2100">
                <a:solidFill>
                  <a:schemeClr val="tx1">
                    <a:tint val="75000"/>
                  </a:schemeClr>
                </a:solidFill>
              </a:defRPr>
            </a:lvl2pPr>
            <a:lvl3pPr marL="1042812" indent="0">
              <a:buNone/>
              <a:defRPr sz="1900">
                <a:solidFill>
                  <a:schemeClr val="tx1">
                    <a:tint val="75000"/>
                  </a:schemeClr>
                </a:solidFill>
              </a:defRPr>
            </a:lvl3pPr>
            <a:lvl4pPr marL="1564219" indent="0">
              <a:buNone/>
              <a:defRPr sz="1600">
                <a:solidFill>
                  <a:schemeClr val="tx1">
                    <a:tint val="75000"/>
                  </a:schemeClr>
                </a:solidFill>
              </a:defRPr>
            </a:lvl4pPr>
            <a:lvl5pPr marL="2085626" indent="0">
              <a:buNone/>
              <a:defRPr sz="1600">
                <a:solidFill>
                  <a:schemeClr val="tx1">
                    <a:tint val="75000"/>
                  </a:schemeClr>
                </a:solidFill>
              </a:defRPr>
            </a:lvl5pPr>
            <a:lvl6pPr marL="2607033" indent="0">
              <a:buNone/>
              <a:defRPr sz="1600">
                <a:solidFill>
                  <a:schemeClr val="tx1">
                    <a:tint val="75000"/>
                  </a:schemeClr>
                </a:solidFill>
              </a:defRPr>
            </a:lvl6pPr>
            <a:lvl7pPr marL="3128438" indent="0">
              <a:buNone/>
              <a:defRPr sz="1600">
                <a:solidFill>
                  <a:schemeClr val="tx1">
                    <a:tint val="75000"/>
                  </a:schemeClr>
                </a:solidFill>
              </a:defRPr>
            </a:lvl7pPr>
            <a:lvl8pPr marL="3649843" indent="0">
              <a:buNone/>
              <a:defRPr sz="1600">
                <a:solidFill>
                  <a:schemeClr val="tx1">
                    <a:tint val="75000"/>
                  </a:schemeClr>
                </a:solidFill>
              </a:defRPr>
            </a:lvl8pPr>
            <a:lvl9pPr marL="4171250" indent="0">
              <a:buNone/>
              <a:defRPr sz="1600">
                <a:solidFill>
                  <a:schemeClr val="tx1">
                    <a:tint val="75000"/>
                  </a:schemeClr>
                </a:solidFill>
              </a:defRPr>
            </a:lvl9pPr>
          </a:lstStyle>
          <a:p>
            <a:pPr lvl="0"/>
            <a:r>
              <a:rPr lang="fr-FR" dirty="0" smtClean="0"/>
              <a:t>Cliquez pour modifier les styles du texte du masque</a:t>
            </a:r>
          </a:p>
        </p:txBody>
      </p:sp>
    </p:spTree>
    <p:extLst>
      <p:ext uri="{BB962C8B-B14F-4D97-AF65-F5344CB8AC3E}">
        <p14:creationId xmlns:p14="http://schemas.microsoft.com/office/powerpoint/2010/main" val="4026734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Page classique - fond clair MAEDI">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i="0">
                <a:solidFill>
                  <a:schemeClr val="tx2"/>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900">
                <a:solidFill>
                  <a:schemeClr val="tx1"/>
                </a:solidFill>
              </a:defRPr>
            </a:lvl1pPr>
            <a:lvl2pPr>
              <a:defRPr sz="1900"/>
            </a:lvl2pPr>
            <a:lvl3pPr>
              <a:defRPr sz="1900"/>
            </a:lvl3pPr>
            <a:lvl4pPr>
              <a:defRPr sz="1900"/>
            </a:lvl4pPr>
            <a:lvl5pPr>
              <a:defRPr sz="1900"/>
            </a:lvl5pPr>
          </a:lstStyle>
          <a:p>
            <a:pPr lvl="0"/>
            <a:r>
              <a:rPr lang="fr-FR" dirty="0" smtClean="0"/>
              <a:t>Cliquez pour modifier les styles du texte du masque</a:t>
            </a:r>
          </a:p>
        </p:txBody>
      </p:sp>
    </p:spTree>
    <p:extLst>
      <p:ext uri="{BB962C8B-B14F-4D97-AF65-F5344CB8AC3E}">
        <p14:creationId xmlns:p14="http://schemas.microsoft.com/office/powerpoint/2010/main" val="14176989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Page classique - fond bleu MAEDI">
    <p:spTree>
      <p:nvGrpSpPr>
        <p:cNvPr id="1" name=""/>
        <p:cNvGrpSpPr/>
        <p:nvPr/>
      </p:nvGrpSpPr>
      <p:grpSpPr>
        <a:xfrm>
          <a:off x="0" y="0"/>
          <a:ext cx="0" cy="0"/>
          <a:chOff x="0" y="0"/>
          <a:chExt cx="0" cy="0"/>
        </a:xfrm>
      </p:grpSpPr>
      <p:sp>
        <p:nvSpPr>
          <p:cNvPr id="2" name="Titre 1"/>
          <p:cNvSpPr>
            <a:spLocks noGrp="1"/>
          </p:cNvSpPr>
          <p:nvPr>
            <p:ph type="title"/>
          </p:nvPr>
        </p:nvSpPr>
        <p:spPr>
          <a:xfrm>
            <a:off x="261257" y="302868"/>
            <a:ext cx="10130972" cy="1260475"/>
          </a:xfrm>
          <a:solidFill>
            <a:schemeClr val="tx1"/>
          </a:solidFill>
        </p:spPr>
        <p:txBody>
          <a:bodyPr>
            <a:normAutofit/>
          </a:bodyPr>
          <a:lstStyle>
            <a:lvl1pPr algn="ctr">
              <a:defRPr sz="4000" b="1" i="0" baseline="0">
                <a:solidFill>
                  <a:schemeClr val="bg1"/>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900">
                <a:solidFill>
                  <a:schemeClr val="bg1"/>
                </a:solidFill>
              </a:defRPr>
            </a:lvl1pPr>
            <a:lvl2pPr>
              <a:defRPr sz="1900"/>
            </a:lvl2pPr>
            <a:lvl3pPr>
              <a:defRPr sz="1900"/>
            </a:lvl3pPr>
            <a:lvl4pPr>
              <a:defRPr sz="1900"/>
            </a:lvl4pPr>
            <a:lvl5pPr>
              <a:defRPr sz="1900"/>
            </a:lvl5pPr>
          </a:lstStyle>
          <a:p>
            <a:pPr lvl="0"/>
            <a:r>
              <a:rPr lang="fr-FR" dirty="0" smtClean="0"/>
              <a:t>Cliquez pour modifier les styles du texte du masque</a:t>
            </a:r>
          </a:p>
        </p:txBody>
      </p:sp>
    </p:spTree>
    <p:extLst>
      <p:ext uri="{BB962C8B-B14F-4D97-AF65-F5344CB8AC3E}">
        <p14:creationId xmlns:p14="http://schemas.microsoft.com/office/powerpoint/2010/main" val="36771699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Page classique - fond bleu MAEDI">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i="0">
                <a:solidFill>
                  <a:schemeClr val="tx1"/>
                </a:solidFill>
              </a:defRPr>
            </a:lvl1pPr>
          </a:lstStyle>
          <a:p>
            <a:r>
              <a:rPr lang="fr-FR" dirty="0" smtClean="0"/>
              <a:t>Cliquez et modifiez le titre</a:t>
            </a:r>
            <a:endParaRPr lang="fr-FR" dirty="0"/>
          </a:p>
        </p:txBody>
      </p:sp>
      <p:sp>
        <p:nvSpPr>
          <p:cNvPr id="3" name="Espace réservé du contenu 2"/>
          <p:cNvSpPr>
            <a:spLocks noGrp="1"/>
          </p:cNvSpPr>
          <p:nvPr>
            <p:ph idx="1"/>
          </p:nvPr>
        </p:nvSpPr>
        <p:spPr>
          <a:xfrm>
            <a:off x="534432" y="1764666"/>
            <a:ext cx="9619774" cy="5276094"/>
          </a:xfrm>
        </p:spPr>
        <p:txBody>
          <a:bodyPr>
            <a:normAutofit/>
          </a:bodyPr>
          <a:lstStyle>
            <a:lvl1pPr marL="0" indent="0">
              <a:buNone/>
              <a:defRPr sz="1900">
                <a:solidFill>
                  <a:schemeClr val="bg1"/>
                </a:solidFill>
              </a:defRPr>
            </a:lvl1pPr>
            <a:lvl2pPr>
              <a:defRPr sz="1900"/>
            </a:lvl2pPr>
            <a:lvl3pPr>
              <a:defRPr sz="1900"/>
            </a:lvl3pPr>
            <a:lvl4pPr>
              <a:defRPr sz="1900"/>
            </a:lvl4pPr>
            <a:lvl5pPr>
              <a:defRPr sz="1900"/>
            </a:lvl5pPr>
          </a:lstStyle>
          <a:p>
            <a:pPr lvl="0"/>
            <a:r>
              <a:rPr lang="fr-FR" dirty="0" smtClean="0"/>
              <a:t>Cliquez pour modifier les styles du texte du masque</a:t>
            </a:r>
          </a:p>
        </p:txBody>
      </p:sp>
    </p:spTree>
    <p:extLst>
      <p:ext uri="{BB962C8B-B14F-4D97-AF65-F5344CB8AC3E}">
        <p14:creationId xmlns:p14="http://schemas.microsoft.com/office/powerpoint/2010/main" val="193408371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re et contenu">
    <p:bg>
      <p:bgPr>
        <a:blipFill dpi="0" rotWithShape="1">
          <a:blip r:embed="rId2">
            <a:lum/>
          </a:blip>
          <a:srcRect/>
          <a:stretch>
            <a:fillRect l="2000" t="3000" r="2000" b="3000"/>
          </a:stretch>
        </a:blipFill>
        <a:effectLst/>
      </p:bgPr>
    </p:bg>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4013" y="1928789"/>
            <a:ext cx="10100623" cy="4827015"/>
          </a:xfrm>
        </p:spPr>
        <p:txBody>
          <a:bodyPr/>
          <a:lstStyle>
            <a:lvl1pPr>
              <a:defRPr>
                <a:solidFill>
                  <a:srgbClr val="9F2936"/>
                </a:solidFill>
              </a:defRPr>
            </a:lvl1pPr>
            <a:lvl2pPr>
              <a:defRPr>
                <a:solidFill>
                  <a:srgbClr val="9F2936"/>
                </a:solidFill>
              </a:defRPr>
            </a:lvl2pPr>
            <a:lvl3pPr>
              <a:defRPr>
                <a:solidFill>
                  <a:srgbClr val="9F2936"/>
                </a:solidFill>
              </a:defRPr>
            </a:lvl3pPr>
            <a:lvl4pPr>
              <a:defRPr>
                <a:solidFill>
                  <a:srgbClr val="9F2936"/>
                </a:solidFill>
              </a:defRPr>
            </a:lvl4pPr>
            <a:lvl5pPr>
              <a:defRPr>
                <a:solidFill>
                  <a:srgbClr val="9F2936"/>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p:cNvSpPr>
            <a:spLocks noGrp="1"/>
          </p:cNvSpPr>
          <p:nvPr>
            <p:ph type="ftr" sz="quarter" idx="11"/>
          </p:nvPr>
        </p:nvSpPr>
        <p:spPr>
          <a:xfrm>
            <a:off x="3651957" y="7009654"/>
            <a:ext cx="3384735" cy="402652"/>
          </a:xfrm>
          <a:prstGeom prst="rect">
            <a:avLst/>
          </a:prstGeom>
        </p:spPr>
        <p:txBody>
          <a:bodyPr lIns="99546" tIns="49772" rIns="99546" bIns="49772" anchor="ctr"/>
          <a:lstStyle>
            <a:lvl1pPr algn="ctr">
              <a:defRPr sz="1300">
                <a:solidFill>
                  <a:srgbClr val="9F2936"/>
                </a:solidFill>
              </a:defRPr>
            </a:lvl1pPr>
          </a:lstStyle>
          <a:p>
            <a:r>
              <a:rPr lang="fr-FR"/>
              <a:t>Investor’s Month 2016-2017</a:t>
            </a:r>
            <a:endParaRPr lang="fr-FR" dirty="0"/>
          </a:p>
        </p:txBody>
      </p:sp>
      <p:sp>
        <p:nvSpPr>
          <p:cNvPr id="6" name="Espace réservé du numéro de diapositive 5"/>
          <p:cNvSpPr>
            <a:spLocks noGrp="1"/>
          </p:cNvSpPr>
          <p:nvPr>
            <p:ph type="sldNum" sz="quarter" idx="12"/>
          </p:nvPr>
        </p:nvSpPr>
        <p:spPr>
          <a:xfrm>
            <a:off x="7660190" y="7009654"/>
            <a:ext cx="2494016" cy="402652"/>
          </a:xfrm>
          <a:prstGeom prst="rect">
            <a:avLst/>
          </a:prstGeom>
        </p:spPr>
        <p:txBody>
          <a:bodyPr lIns="99546" tIns="49772" rIns="99546" bIns="49772"/>
          <a:lstStyle>
            <a:lvl1pPr>
              <a:defRPr>
                <a:solidFill>
                  <a:srgbClr val="9F2936"/>
                </a:solidFill>
              </a:defRPr>
            </a:lvl1pPr>
          </a:lstStyle>
          <a:p>
            <a:fld id="{BC527BA8-1636-47B4-8A4C-36EB5363E4C7}" type="slidenum">
              <a:rPr lang="fr-FR" smtClean="0"/>
              <a:pPr/>
              <a:t>‹N°›</a:t>
            </a:fld>
            <a:endParaRPr lang="fr-FR" dirty="0"/>
          </a:p>
        </p:txBody>
      </p:sp>
      <p:sp>
        <p:nvSpPr>
          <p:cNvPr id="7" name="Rectangle 6"/>
          <p:cNvSpPr/>
          <p:nvPr userDrawn="1"/>
        </p:nvSpPr>
        <p:spPr>
          <a:xfrm>
            <a:off x="0" y="7"/>
            <a:ext cx="10688638" cy="1200922"/>
          </a:xfrm>
          <a:prstGeom prst="rect">
            <a:avLst/>
          </a:prstGeom>
          <a:solidFill>
            <a:srgbClr val="BD181F"/>
          </a:solidFill>
          <a:ln>
            <a:noFill/>
          </a:ln>
        </p:spPr>
        <p:style>
          <a:lnRef idx="2">
            <a:schemeClr val="accent1">
              <a:shade val="50000"/>
            </a:schemeClr>
          </a:lnRef>
          <a:fillRef idx="1">
            <a:schemeClr val="accent1"/>
          </a:fillRef>
          <a:effectRef idx="0">
            <a:schemeClr val="accent1"/>
          </a:effectRef>
          <a:fontRef idx="minor">
            <a:schemeClr val="lt1"/>
          </a:fontRef>
        </p:style>
        <p:txBody>
          <a:bodyPr lIns="99540" tIns="49770" rIns="99540" bIns="49770" rtlCol="0" anchor="ctr"/>
          <a:lstStyle/>
          <a:p>
            <a:pPr algn="just"/>
            <a:endParaRPr lang="fr-FR" sz="2600" b="1" dirty="0">
              <a:solidFill>
                <a:schemeClr val="bg1"/>
              </a:solidFill>
              <a:latin typeface="Calibri Light" panose="020F0302020204030204" pitchFamily="34" charset="0"/>
            </a:endParaRPr>
          </a:p>
        </p:txBody>
      </p:sp>
      <p:sp>
        <p:nvSpPr>
          <p:cNvPr id="4" name="Titre 3"/>
          <p:cNvSpPr>
            <a:spLocks noGrp="1"/>
          </p:cNvSpPr>
          <p:nvPr>
            <p:ph type="title"/>
          </p:nvPr>
        </p:nvSpPr>
        <p:spPr>
          <a:xfrm>
            <a:off x="0" y="2"/>
            <a:ext cx="10688638" cy="1200921"/>
          </a:xfrm>
          <a:prstGeom prst="rect">
            <a:avLst/>
          </a:prstGeom>
        </p:spPr>
        <p:txBody>
          <a:bodyPr lIns="352697" tIns="49770" rIns="99540" bIns="49770" anchor="ctr"/>
          <a:lstStyle/>
          <a:p>
            <a:r>
              <a:rPr lang="fr-FR" dirty="0"/>
              <a:t>Modifiez le style du titre</a:t>
            </a:r>
          </a:p>
        </p:txBody>
      </p:sp>
      <p:sp>
        <p:nvSpPr>
          <p:cNvPr id="16" name="Espace réservé du contenu 15"/>
          <p:cNvSpPr>
            <a:spLocks noGrp="1"/>
          </p:cNvSpPr>
          <p:nvPr>
            <p:ph sz="quarter" idx="13" hasCustomPrompt="1"/>
          </p:nvPr>
        </p:nvSpPr>
        <p:spPr>
          <a:xfrm>
            <a:off x="294015" y="1465633"/>
            <a:ext cx="5114787" cy="330874"/>
          </a:xfrm>
        </p:spPr>
        <p:txBody>
          <a:bodyPr anchor="ctr">
            <a:noAutofit/>
          </a:bodyPr>
          <a:lstStyle>
            <a:lvl1pPr marL="0" indent="0">
              <a:buNone/>
              <a:defRPr sz="2000">
                <a:solidFill>
                  <a:schemeClr val="tx1">
                    <a:lumMod val="65000"/>
                    <a:lumOff val="35000"/>
                  </a:schemeClr>
                </a:solidFill>
              </a:defRPr>
            </a:lvl1pPr>
          </a:lstStyle>
          <a:p>
            <a:pPr lvl="0"/>
            <a:r>
              <a:rPr lang="fr-FR" dirty="0"/>
              <a:t>Titre du graphique</a:t>
            </a:r>
          </a:p>
        </p:txBody>
      </p:sp>
      <p:sp>
        <p:nvSpPr>
          <p:cNvPr id="10" name="Espace réservé du texte 9"/>
          <p:cNvSpPr>
            <a:spLocks noGrp="1"/>
          </p:cNvSpPr>
          <p:nvPr>
            <p:ph type="body" sz="quarter" idx="14" hasCustomPrompt="1"/>
          </p:nvPr>
        </p:nvSpPr>
        <p:spPr>
          <a:xfrm>
            <a:off x="291199" y="6462217"/>
            <a:ext cx="4211511" cy="253846"/>
          </a:xfrm>
        </p:spPr>
        <p:txBody>
          <a:bodyPr>
            <a:noAutofit/>
          </a:bodyPr>
          <a:lstStyle>
            <a:lvl1pPr marL="0" indent="0">
              <a:buNone/>
              <a:defRPr sz="1200"/>
            </a:lvl1pPr>
            <a:lvl2pPr marL="497706" indent="0">
              <a:buNone/>
              <a:defRPr sz="1200"/>
            </a:lvl2pPr>
            <a:lvl3pPr marL="995410" indent="0">
              <a:buNone/>
              <a:defRPr sz="1200"/>
            </a:lvl3pPr>
            <a:lvl4pPr marL="1493116" indent="0">
              <a:buNone/>
              <a:defRPr sz="1200"/>
            </a:lvl4pPr>
            <a:lvl5pPr marL="0" indent="0" algn="l">
              <a:buNone/>
              <a:defRPr sz="1300" baseline="0">
                <a:solidFill>
                  <a:schemeClr val="tx1"/>
                </a:solidFill>
              </a:defRPr>
            </a:lvl5pPr>
          </a:lstStyle>
          <a:p>
            <a:pPr lvl="4"/>
            <a:r>
              <a:rPr lang="fr-FR" dirty="0"/>
              <a:t>Source: </a:t>
            </a:r>
          </a:p>
        </p:txBody>
      </p:sp>
    </p:spTree>
    <p:extLst>
      <p:ext uri="{BB962C8B-B14F-4D97-AF65-F5344CB8AC3E}">
        <p14:creationId xmlns:p14="http://schemas.microsoft.com/office/powerpoint/2010/main" val="47366434"/>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6" name="Espace réservé du contenu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126845" y="-109607"/>
            <a:ext cx="11682123" cy="770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538" y="6097232"/>
            <a:ext cx="1543691" cy="1278663"/>
          </a:xfrm>
          <a:prstGeom prst="rect">
            <a:avLst/>
          </a:prstGeom>
        </p:spPr>
      </p:pic>
      <p:sp>
        <p:nvSpPr>
          <p:cNvPr id="2" name="Titre 1"/>
          <p:cNvSpPr>
            <a:spLocks noGrp="1"/>
          </p:cNvSpPr>
          <p:nvPr>
            <p:ph type="ctrTitle"/>
          </p:nvPr>
        </p:nvSpPr>
        <p:spPr>
          <a:xfrm>
            <a:off x="4369586" y="473150"/>
            <a:ext cx="6051443" cy="3109782"/>
          </a:xfrm>
          <a:prstGeom prst="rect">
            <a:avLst/>
          </a:prstGeom>
        </p:spPr>
        <p:txBody>
          <a:bodyPr lIns="99546" tIns="49772" rIns="99546" bIns="49772" anchor="ctr">
            <a:normAutofit/>
          </a:bodyPr>
          <a:lstStyle>
            <a:lvl1pPr algn="l">
              <a:defRPr sz="5200" b="1">
                <a:solidFill>
                  <a:schemeClr val="bg1"/>
                </a:solidFill>
                <a:latin typeface="Arial Black" panose="020B0A04020102020204" pitchFamily="34" charset="0"/>
              </a:defRPr>
            </a:lvl1pPr>
          </a:lstStyle>
          <a:p>
            <a:endParaRPr lang="en-US" noProof="0" dirty="0"/>
          </a:p>
        </p:txBody>
      </p:sp>
      <p:sp>
        <p:nvSpPr>
          <p:cNvPr id="3" name="Sous-titre 2"/>
          <p:cNvSpPr>
            <a:spLocks noGrp="1"/>
          </p:cNvSpPr>
          <p:nvPr>
            <p:ph type="subTitle" idx="1"/>
          </p:nvPr>
        </p:nvSpPr>
        <p:spPr>
          <a:xfrm>
            <a:off x="4373236" y="4178431"/>
            <a:ext cx="6085495" cy="1310752"/>
          </a:xfrm>
        </p:spPr>
        <p:txBody>
          <a:bodyPr>
            <a:normAutofit/>
          </a:bodyPr>
          <a:lstStyle>
            <a:lvl1pPr marL="0" indent="0" algn="l">
              <a:buNone/>
              <a:defRPr sz="3300" b="1">
                <a:solidFill>
                  <a:schemeClr val="bg1"/>
                </a:solidFill>
                <a:latin typeface="Arial Black" panose="020B0A04020102020204" pitchFamily="34" charset="0"/>
              </a:defRPr>
            </a:lvl1pPr>
            <a:lvl2pPr marL="497733" indent="0" algn="ctr">
              <a:buNone/>
              <a:defRPr>
                <a:solidFill>
                  <a:schemeClr val="tx1">
                    <a:tint val="75000"/>
                  </a:schemeClr>
                </a:solidFill>
              </a:defRPr>
            </a:lvl2pPr>
            <a:lvl3pPr marL="995470" indent="0" algn="ctr">
              <a:buNone/>
              <a:defRPr>
                <a:solidFill>
                  <a:schemeClr val="tx1">
                    <a:tint val="75000"/>
                  </a:schemeClr>
                </a:solidFill>
              </a:defRPr>
            </a:lvl3pPr>
            <a:lvl4pPr marL="1493202" indent="0" algn="ctr">
              <a:buNone/>
              <a:defRPr>
                <a:solidFill>
                  <a:schemeClr val="tx1">
                    <a:tint val="75000"/>
                  </a:schemeClr>
                </a:solidFill>
              </a:defRPr>
            </a:lvl4pPr>
            <a:lvl5pPr marL="1990937" indent="0" algn="ctr">
              <a:buNone/>
              <a:defRPr>
                <a:solidFill>
                  <a:schemeClr val="tx1">
                    <a:tint val="75000"/>
                  </a:schemeClr>
                </a:solidFill>
              </a:defRPr>
            </a:lvl5pPr>
            <a:lvl6pPr marL="2488670" indent="0" algn="ctr">
              <a:buNone/>
              <a:defRPr>
                <a:solidFill>
                  <a:schemeClr val="tx1">
                    <a:tint val="75000"/>
                  </a:schemeClr>
                </a:solidFill>
              </a:defRPr>
            </a:lvl6pPr>
            <a:lvl7pPr marL="2986408" indent="0" algn="ctr">
              <a:buNone/>
              <a:defRPr>
                <a:solidFill>
                  <a:schemeClr val="tx1">
                    <a:tint val="75000"/>
                  </a:schemeClr>
                </a:solidFill>
              </a:defRPr>
            </a:lvl7pPr>
            <a:lvl8pPr marL="3484139" indent="0" algn="ctr">
              <a:buNone/>
              <a:defRPr>
                <a:solidFill>
                  <a:schemeClr val="tx1">
                    <a:tint val="75000"/>
                  </a:schemeClr>
                </a:solidFill>
              </a:defRPr>
            </a:lvl8pPr>
            <a:lvl9pPr marL="3981873" indent="0" algn="ctr">
              <a:buNone/>
              <a:defRPr>
                <a:solidFill>
                  <a:schemeClr val="tx1">
                    <a:tint val="75000"/>
                  </a:schemeClr>
                </a:solidFill>
              </a:defRPr>
            </a:lvl9pPr>
          </a:lstStyle>
          <a:p>
            <a:r>
              <a:rPr lang="en-US" noProof="0" dirty="0" err="1"/>
              <a:t>Modifiez</a:t>
            </a:r>
            <a:r>
              <a:rPr lang="en-US" noProof="0" dirty="0"/>
              <a:t> le style des sous-</a:t>
            </a:r>
            <a:r>
              <a:rPr lang="en-US" noProof="0" dirty="0" err="1"/>
              <a:t>titres</a:t>
            </a:r>
            <a:r>
              <a:rPr lang="en-US" noProof="0" dirty="0"/>
              <a:t> du masque</a:t>
            </a:r>
          </a:p>
        </p:txBody>
      </p:sp>
    </p:spTree>
    <p:extLst>
      <p:ext uri="{BB962C8B-B14F-4D97-AF65-F5344CB8AC3E}">
        <p14:creationId xmlns:p14="http://schemas.microsoft.com/office/powerpoint/2010/main" val="517597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pic>
        <p:nvPicPr>
          <p:cNvPr id="14" name="Imag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1312" y="6716069"/>
            <a:ext cx="857369" cy="710171"/>
          </a:xfrm>
          <a:prstGeom prst="rect">
            <a:avLst/>
          </a:prstGeom>
        </p:spPr>
      </p:pic>
      <p:sp>
        <p:nvSpPr>
          <p:cNvPr id="3" name="Espace réservé du contenu 2"/>
          <p:cNvSpPr>
            <a:spLocks noGrp="1"/>
          </p:cNvSpPr>
          <p:nvPr>
            <p:ph idx="1"/>
          </p:nvPr>
        </p:nvSpPr>
        <p:spPr>
          <a:xfrm>
            <a:off x="683090" y="1730296"/>
            <a:ext cx="9711542" cy="4154927"/>
          </a:xfrm>
        </p:spPr>
        <p:txBody>
          <a:bodyPr/>
          <a:lstStyle>
            <a:lvl1pPr>
              <a:defRPr>
                <a:solidFill>
                  <a:srgbClr val="C4191F"/>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a:defRPr>
                <a:solidFill>
                  <a:schemeClr val="bg1">
                    <a:lumMod val="50000"/>
                  </a:schemeClr>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p:cNvSpPr>
            <a:spLocks noGrp="1"/>
          </p:cNvSpPr>
          <p:nvPr>
            <p:ph type="ftr" sz="quarter" idx="11"/>
          </p:nvPr>
        </p:nvSpPr>
        <p:spPr>
          <a:xfrm>
            <a:off x="3651954" y="7009654"/>
            <a:ext cx="3384735" cy="402652"/>
          </a:xfrm>
          <a:prstGeom prst="rect">
            <a:avLst/>
          </a:prstGeom>
        </p:spPr>
        <p:txBody>
          <a:bodyPr/>
          <a:lstStyle>
            <a:lvl1pPr>
              <a:defRPr>
                <a:solidFill>
                  <a:srgbClr val="9F2936"/>
                </a:solidFill>
              </a:defRPr>
            </a:lvl1pPr>
          </a:lstStyle>
          <a:p>
            <a:r>
              <a:rPr lang="fr-FR" dirty="0" err="1"/>
              <a:t>Investor’s</a:t>
            </a:r>
            <a:r>
              <a:rPr lang="fr-FR" dirty="0"/>
              <a:t> </a:t>
            </a:r>
            <a:r>
              <a:rPr lang="fr-FR" dirty="0" err="1"/>
              <a:t>Month</a:t>
            </a:r>
            <a:r>
              <a:rPr lang="fr-FR" dirty="0"/>
              <a:t> 2016-2017</a:t>
            </a:r>
          </a:p>
        </p:txBody>
      </p:sp>
      <p:sp>
        <p:nvSpPr>
          <p:cNvPr id="6" name="Espace réservé du numéro de diapositive 5"/>
          <p:cNvSpPr>
            <a:spLocks noGrp="1"/>
          </p:cNvSpPr>
          <p:nvPr>
            <p:ph type="sldNum" sz="quarter" idx="12"/>
          </p:nvPr>
        </p:nvSpPr>
        <p:spPr/>
        <p:txBody>
          <a:bodyPr/>
          <a:lstStyle>
            <a:lvl1pPr>
              <a:defRPr>
                <a:solidFill>
                  <a:srgbClr val="9F2936"/>
                </a:solidFill>
              </a:defRPr>
            </a:lvl1pPr>
          </a:lstStyle>
          <a:p>
            <a:fld id="{BC527BA8-1636-47B4-8A4C-36EB5363E4C7}" type="slidenum">
              <a:rPr lang="fr-FR" smtClean="0"/>
              <a:pPr/>
              <a:t>‹N°›</a:t>
            </a:fld>
            <a:endParaRPr lang="fr-FR" dirty="0"/>
          </a:p>
        </p:txBody>
      </p:sp>
      <p:cxnSp>
        <p:nvCxnSpPr>
          <p:cNvPr id="22" name="Connecteur droit 21"/>
          <p:cNvCxnSpPr/>
          <p:nvPr userDrawn="1"/>
        </p:nvCxnSpPr>
        <p:spPr bwMode="auto">
          <a:xfrm>
            <a:off x="553610" y="2061124"/>
            <a:ext cx="0" cy="3374444"/>
          </a:xfrm>
          <a:prstGeom prst="line">
            <a:avLst/>
          </a:prstGeom>
          <a:solidFill>
            <a:schemeClr val="bg1"/>
          </a:solidFill>
          <a:ln w="31750" cap="flat" cmpd="sng" algn="ctr">
            <a:solidFill>
              <a:srgbClr val="0E2B8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 name="Rectangle 10"/>
          <p:cNvSpPr/>
          <p:nvPr userDrawn="1"/>
        </p:nvSpPr>
        <p:spPr>
          <a:xfrm>
            <a:off x="0" y="6"/>
            <a:ext cx="10688638" cy="1200922"/>
          </a:xfrm>
          <a:prstGeom prst="rect">
            <a:avLst/>
          </a:prstGeom>
          <a:solidFill>
            <a:srgbClr val="BD181F"/>
          </a:solidFill>
          <a:ln>
            <a:noFill/>
          </a:ln>
        </p:spPr>
        <p:style>
          <a:lnRef idx="2">
            <a:schemeClr val="accent1">
              <a:shade val="50000"/>
            </a:schemeClr>
          </a:lnRef>
          <a:fillRef idx="1">
            <a:schemeClr val="accent1"/>
          </a:fillRef>
          <a:effectRef idx="0">
            <a:schemeClr val="accent1"/>
          </a:effectRef>
          <a:fontRef idx="minor">
            <a:schemeClr val="lt1"/>
          </a:fontRef>
        </p:style>
        <p:txBody>
          <a:bodyPr lIns="99546" tIns="49772" rIns="99546" bIns="49772" rtlCol="0" anchor="ctr"/>
          <a:lstStyle/>
          <a:p>
            <a:pPr algn="just" defTabSz="995450"/>
            <a:endParaRPr lang="fr-FR" sz="2600" b="1" dirty="0">
              <a:solidFill>
                <a:prstClr val="white"/>
              </a:solidFill>
              <a:latin typeface="Calibri Light" panose="020F0302020204030204" pitchFamily="34" charset="0"/>
            </a:endParaRPr>
          </a:p>
        </p:txBody>
      </p:sp>
      <p:sp>
        <p:nvSpPr>
          <p:cNvPr id="12" name="Titre 3"/>
          <p:cNvSpPr>
            <a:spLocks noGrp="1"/>
          </p:cNvSpPr>
          <p:nvPr>
            <p:ph type="title"/>
          </p:nvPr>
        </p:nvSpPr>
        <p:spPr>
          <a:xfrm>
            <a:off x="0" y="2"/>
            <a:ext cx="10688638" cy="1200921"/>
          </a:xfrm>
          <a:prstGeom prst="rect">
            <a:avLst/>
          </a:prstGeom>
        </p:spPr>
        <p:txBody>
          <a:bodyPr lIns="352719" tIns="49772" rIns="99546" bIns="49772" anchor="ctr"/>
          <a:lstStyle/>
          <a:p>
            <a:r>
              <a:rPr lang="fr-FR" dirty="0"/>
              <a:t>Modifiez le style du titre</a:t>
            </a:r>
          </a:p>
        </p:txBody>
      </p:sp>
    </p:spTree>
    <p:extLst>
      <p:ext uri="{BB962C8B-B14F-4D97-AF65-F5344CB8AC3E}">
        <p14:creationId xmlns:p14="http://schemas.microsoft.com/office/powerpoint/2010/main" val="378403403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4" name="Espace réservé du contenu 3"/>
          <p:cNvPicPr>
            <a:picLocks noChangeAspect="1"/>
          </p:cNvPicPr>
          <p:nvPr userDrawn="1"/>
        </p:nvPicPr>
        <p:blipFill rotWithShape="1">
          <a:blip r:embed="rId2" cstate="print">
            <a:extLst>
              <a:ext uri="{28A0092B-C50C-407E-A947-70E740481C1C}">
                <a14:useLocalDpi xmlns:a14="http://schemas.microsoft.com/office/drawing/2010/main" val="0"/>
              </a:ext>
            </a:extLst>
          </a:blip>
          <a:srcRect l="939" t="1025" r="941" b="1336"/>
          <a:stretch/>
        </p:blipFill>
        <p:spPr bwMode="auto">
          <a:xfrm>
            <a:off x="0" y="20742"/>
            <a:ext cx="10673066" cy="7002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re 8"/>
          <p:cNvSpPr>
            <a:spLocks noGrp="1"/>
          </p:cNvSpPr>
          <p:nvPr>
            <p:ph type="title"/>
          </p:nvPr>
        </p:nvSpPr>
        <p:spPr>
          <a:xfrm>
            <a:off x="4114272" y="1664127"/>
            <a:ext cx="6214974" cy="2831874"/>
          </a:xfrm>
          <a:prstGeom prst="rect">
            <a:avLst/>
          </a:prstGeom>
        </p:spPr>
        <p:txBody>
          <a:bodyPr lIns="99546" tIns="49772" rIns="99546" bIns="49772" anchor="ctr"/>
          <a:lstStyle>
            <a:lvl1pPr>
              <a:defRPr sz="4600">
                <a:latin typeface="Arial Black" panose="020B0A04020102020204" pitchFamily="34" charset="0"/>
              </a:defRPr>
            </a:lvl1pPr>
          </a:lstStyle>
          <a:p>
            <a:r>
              <a:rPr lang="en-US" noProof="0" dirty="0" err="1"/>
              <a:t>Modifiez</a:t>
            </a:r>
            <a:r>
              <a:rPr lang="fr-FR" dirty="0"/>
              <a:t> le style du titre</a:t>
            </a:r>
          </a:p>
        </p:txBody>
      </p:sp>
      <p:sp>
        <p:nvSpPr>
          <p:cNvPr id="7" name="Espace réservé du texte 6"/>
          <p:cNvSpPr>
            <a:spLocks noGrp="1"/>
          </p:cNvSpPr>
          <p:nvPr>
            <p:ph type="body" sz="quarter" idx="10"/>
          </p:nvPr>
        </p:nvSpPr>
        <p:spPr>
          <a:xfrm>
            <a:off x="4114747" y="4905441"/>
            <a:ext cx="6214484" cy="1192200"/>
          </a:xfrm>
        </p:spPr>
        <p:txBody>
          <a:bodyPr/>
          <a:lstStyle>
            <a:lvl1pPr marL="373301" indent="-373301">
              <a:buFont typeface="Wingdings" panose="05000000000000000000" pitchFamily="2" charset="2"/>
              <a:buChar char="§"/>
              <a:defRPr>
                <a:solidFill>
                  <a:schemeClr val="bg1"/>
                </a:solidFill>
              </a:defRPr>
            </a:lvl1pPr>
            <a:lvl2pPr marL="808818" indent="-311085">
              <a:buFont typeface="Wingdings" panose="05000000000000000000" pitchFamily="2" charset="2"/>
              <a:buChar char="§"/>
              <a:defRPr>
                <a:solidFill>
                  <a:schemeClr val="bg1"/>
                </a:solidFill>
              </a:defRPr>
            </a:lvl2pPr>
            <a:lvl3pPr marL="1244336" indent="-248868">
              <a:buFont typeface="Wingdings" panose="05000000000000000000" pitchFamily="2" charset="2"/>
              <a:buChar char="§"/>
              <a:defRPr>
                <a:solidFill>
                  <a:schemeClr val="bg1"/>
                </a:solidFill>
              </a:defRPr>
            </a:lvl3pPr>
            <a:lvl4pPr marL="1742069" indent="-248868">
              <a:buFont typeface="Wingdings" panose="05000000000000000000" pitchFamily="2" charset="2"/>
              <a:buChar char="§"/>
              <a:defRPr>
                <a:solidFill>
                  <a:schemeClr val="bg1"/>
                </a:solidFill>
              </a:defRPr>
            </a:lvl4pPr>
            <a:lvl5pPr marL="2239804" indent="-248868">
              <a:buFont typeface="Wingdings" panose="05000000000000000000" pitchFamily="2" charset="2"/>
              <a:buChar char="§"/>
              <a:defRPr>
                <a:solidFill>
                  <a:schemeClr val="bg1"/>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3985084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image" Target="../media/image1.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theme" Target="../theme/theme2.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l="2000" t="3000" r="2000" b="3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432" y="302868"/>
            <a:ext cx="9619774" cy="1260475"/>
          </a:xfrm>
          <a:prstGeom prst="rect">
            <a:avLst/>
          </a:prstGeom>
        </p:spPr>
        <p:txBody>
          <a:bodyPr vert="horz" lIns="104281" tIns="52140" rIns="104281" bIns="52140" rtlCol="0" anchor="ctr">
            <a:normAutofit/>
          </a:bodyPr>
          <a:lstStyle/>
          <a:p>
            <a:r>
              <a:rPr lang="fr-FR" dirty="0" smtClean="0"/>
              <a:t>Cliquez et modifiez le titre</a:t>
            </a:r>
            <a:endParaRPr lang="fr-FR" dirty="0"/>
          </a:p>
        </p:txBody>
      </p:sp>
      <p:sp>
        <p:nvSpPr>
          <p:cNvPr id="3" name="Espace réservé du texte 2"/>
          <p:cNvSpPr>
            <a:spLocks noGrp="1"/>
          </p:cNvSpPr>
          <p:nvPr>
            <p:ph type="body" idx="1"/>
          </p:nvPr>
        </p:nvSpPr>
        <p:spPr>
          <a:xfrm>
            <a:off x="534432" y="1764669"/>
            <a:ext cx="9619774" cy="5344285"/>
          </a:xfrm>
          <a:prstGeom prst="rect">
            <a:avLst/>
          </a:prstGeom>
        </p:spPr>
        <p:txBody>
          <a:bodyPr vert="horz" lIns="104281" tIns="52140" rIns="104281" bIns="52140" rtlCol="0">
            <a:normAutofit/>
          </a:bodyPr>
          <a:lstStyle/>
          <a:p>
            <a:pPr lvl="0"/>
            <a:r>
              <a:rPr lang="fr-FR" dirty="0" smtClean="0"/>
              <a:t>Cliquez pour modifier les styles du texte du masque</a:t>
            </a:r>
          </a:p>
        </p:txBody>
      </p:sp>
    </p:spTree>
    <p:extLst>
      <p:ext uri="{BB962C8B-B14F-4D97-AF65-F5344CB8AC3E}">
        <p14:creationId xmlns:p14="http://schemas.microsoft.com/office/powerpoint/2010/main" val="353756562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3" r:id="rId3"/>
    <p:sldLayoutId id="2147483650" r:id="rId4"/>
    <p:sldLayoutId id="2147483664" r:id="rId5"/>
    <p:sldLayoutId id="2147483665" r:id="rId6"/>
  </p:sldLayoutIdLst>
  <p:timing>
    <p:tnLst>
      <p:par>
        <p:cTn id="1" dur="indefinite" restart="never" nodeType="tmRoot"/>
      </p:par>
    </p:tnLst>
  </p:timing>
  <p:txStyles>
    <p:titleStyle>
      <a:lvl1pPr algn="l" defTabSz="521407" rtl="0" eaLnBrk="1" latinLnBrk="0" hangingPunct="1">
        <a:spcBef>
          <a:spcPct val="0"/>
        </a:spcBef>
        <a:buNone/>
        <a:defRPr sz="4000" b="1" i="0" u="none" kern="1200" cap="all" baseline="0">
          <a:solidFill>
            <a:schemeClr val="tx2"/>
          </a:solidFill>
          <a:latin typeface="Verdana"/>
          <a:ea typeface="+mj-ea"/>
          <a:cs typeface="+mj-cs"/>
        </a:defRPr>
      </a:lvl1pPr>
    </p:titleStyle>
    <p:bodyStyle>
      <a:lvl1pPr marL="0" indent="0" algn="l" defTabSz="521407" rtl="0" eaLnBrk="1" latinLnBrk="0" hangingPunct="1">
        <a:lnSpc>
          <a:spcPct val="100000"/>
        </a:lnSpc>
        <a:spcBef>
          <a:spcPct val="20000"/>
        </a:spcBef>
        <a:buFont typeface="Arial"/>
        <a:buNone/>
        <a:defRPr sz="2800" b="0" i="0" kern="1200">
          <a:solidFill>
            <a:schemeClr val="tx1"/>
          </a:solidFill>
          <a:latin typeface="Verdana"/>
          <a:ea typeface="+mn-ea"/>
          <a:cs typeface="+mn-cs"/>
        </a:defRPr>
      </a:lvl1pPr>
      <a:lvl2pPr marL="847284" indent="-325878" algn="l" defTabSz="521407" rtl="0" eaLnBrk="1" latinLnBrk="0" hangingPunct="1">
        <a:lnSpc>
          <a:spcPct val="100000"/>
        </a:lnSpc>
        <a:spcBef>
          <a:spcPct val="20000"/>
        </a:spcBef>
        <a:buFont typeface="Arial"/>
        <a:buChar char="–"/>
        <a:defRPr sz="3200" b="0" i="0" kern="1200">
          <a:solidFill>
            <a:schemeClr val="bg1"/>
          </a:solidFill>
          <a:latin typeface="Verdana"/>
          <a:ea typeface="+mn-ea"/>
          <a:cs typeface="+mn-cs"/>
        </a:defRPr>
      </a:lvl2pPr>
      <a:lvl3pPr marL="1303516" indent="-260702" algn="l" defTabSz="521407" rtl="0" eaLnBrk="1" latinLnBrk="0" hangingPunct="1">
        <a:lnSpc>
          <a:spcPct val="100000"/>
        </a:lnSpc>
        <a:spcBef>
          <a:spcPct val="20000"/>
        </a:spcBef>
        <a:buFont typeface="Arial"/>
        <a:buChar char="•"/>
        <a:defRPr sz="2700" b="0" i="0" kern="1200">
          <a:solidFill>
            <a:schemeClr val="bg1"/>
          </a:solidFill>
          <a:latin typeface="Verdana"/>
          <a:ea typeface="+mn-ea"/>
          <a:cs typeface="+mn-cs"/>
        </a:defRPr>
      </a:lvl3pPr>
      <a:lvl4pPr marL="1824922" indent="-260702" algn="l" defTabSz="521407" rtl="0" eaLnBrk="1" latinLnBrk="0" hangingPunct="1">
        <a:lnSpc>
          <a:spcPct val="100000"/>
        </a:lnSpc>
        <a:spcBef>
          <a:spcPct val="20000"/>
        </a:spcBef>
        <a:buFont typeface="Arial"/>
        <a:buChar char="–"/>
        <a:defRPr sz="2300" b="0" i="0" kern="1200">
          <a:solidFill>
            <a:schemeClr val="bg1"/>
          </a:solidFill>
          <a:latin typeface="Verdana"/>
          <a:ea typeface="+mn-ea"/>
          <a:cs typeface="+mn-cs"/>
        </a:defRPr>
      </a:lvl4pPr>
      <a:lvl5pPr marL="2346329" indent="-260702" algn="l" defTabSz="521407" rtl="0" eaLnBrk="1" latinLnBrk="0" hangingPunct="1">
        <a:lnSpc>
          <a:spcPct val="100000"/>
        </a:lnSpc>
        <a:spcBef>
          <a:spcPct val="20000"/>
        </a:spcBef>
        <a:buFont typeface="Arial"/>
        <a:buChar char="»"/>
        <a:defRPr sz="2300" b="0" i="0" kern="1200">
          <a:solidFill>
            <a:schemeClr val="bg1"/>
          </a:solidFill>
          <a:latin typeface="Verdana"/>
          <a:ea typeface="+mn-ea"/>
          <a:cs typeface="+mn-cs"/>
        </a:defRPr>
      </a:lvl5pPr>
      <a:lvl6pPr marL="2867735" indent="-260702" algn="l" defTabSz="521407" rtl="0" eaLnBrk="1" latinLnBrk="0" hangingPunct="1">
        <a:spcBef>
          <a:spcPct val="20000"/>
        </a:spcBef>
        <a:buFont typeface="Arial"/>
        <a:buChar char="•"/>
        <a:defRPr sz="2300" kern="1200">
          <a:solidFill>
            <a:schemeClr val="tx1"/>
          </a:solidFill>
          <a:latin typeface="+mn-lt"/>
          <a:ea typeface="+mn-ea"/>
          <a:cs typeface="+mn-cs"/>
        </a:defRPr>
      </a:lvl6pPr>
      <a:lvl7pPr marL="3389142" indent="-260702" algn="l" defTabSz="521407" rtl="0" eaLnBrk="1" latinLnBrk="0" hangingPunct="1">
        <a:spcBef>
          <a:spcPct val="20000"/>
        </a:spcBef>
        <a:buFont typeface="Arial"/>
        <a:buChar char="•"/>
        <a:defRPr sz="2300" kern="1200">
          <a:solidFill>
            <a:schemeClr val="tx1"/>
          </a:solidFill>
          <a:latin typeface="+mn-lt"/>
          <a:ea typeface="+mn-ea"/>
          <a:cs typeface="+mn-cs"/>
        </a:defRPr>
      </a:lvl7pPr>
      <a:lvl8pPr marL="3910548" indent="-260702" algn="l" defTabSz="521407" rtl="0" eaLnBrk="1" latinLnBrk="0" hangingPunct="1">
        <a:spcBef>
          <a:spcPct val="20000"/>
        </a:spcBef>
        <a:buFont typeface="Arial"/>
        <a:buChar char="•"/>
        <a:defRPr sz="2300" kern="1200">
          <a:solidFill>
            <a:schemeClr val="tx1"/>
          </a:solidFill>
          <a:latin typeface="+mn-lt"/>
          <a:ea typeface="+mn-ea"/>
          <a:cs typeface="+mn-cs"/>
        </a:defRPr>
      </a:lvl8pPr>
      <a:lvl9pPr marL="4431953" indent="-260702" algn="l" defTabSz="52140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fr-FR"/>
      </a:defPPr>
      <a:lvl1pPr marL="0" algn="l" defTabSz="521407" rtl="0" eaLnBrk="1" latinLnBrk="0" hangingPunct="1">
        <a:defRPr sz="2100" kern="1200">
          <a:solidFill>
            <a:schemeClr val="tx1"/>
          </a:solidFill>
          <a:latin typeface="+mn-lt"/>
          <a:ea typeface="+mn-ea"/>
          <a:cs typeface="+mn-cs"/>
        </a:defRPr>
      </a:lvl1pPr>
      <a:lvl2pPr marL="521407" algn="l" defTabSz="521407" rtl="0" eaLnBrk="1" latinLnBrk="0" hangingPunct="1">
        <a:defRPr sz="2100" kern="1200">
          <a:solidFill>
            <a:schemeClr val="tx1"/>
          </a:solidFill>
          <a:latin typeface="+mn-lt"/>
          <a:ea typeface="+mn-ea"/>
          <a:cs typeface="+mn-cs"/>
        </a:defRPr>
      </a:lvl2pPr>
      <a:lvl3pPr marL="1042812" algn="l" defTabSz="521407" rtl="0" eaLnBrk="1" latinLnBrk="0" hangingPunct="1">
        <a:defRPr sz="2100" kern="1200">
          <a:solidFill>
            <a:schemeClr val="tx1"/>
          </a:solidFill>
          <a:latin typeface="+mn-lt"/>
          <a:ea typeface="+mn-ea"/>
          <a:cs typeface="+mn-cs"/>
        </a:defRPr>
      </a:lvl3pPr>
      <a:lvl4pPr marL="1564219" algn="l" defTabSz="521407" rtl="0" eaLnBrk="1" latinLnBrk="0" hangingPunct="1">
        <a:defRPr sz="2100" kern="1200">
          <a:solidFill>
            <a:schemeClr val="tx1"/>
          </a:solidFill>
          <a:latin typeface="+mn-lt"/>
          <a:ea typeface="+mn-ea"/>
          <a:cs typeface="+mn-cs"/>
        </a:defRPr>
      </a:lvl4pPr>
      <a:lvl5pPr marL="2085626" algn="l" defTabSz="521407" rtl="0" eaLnBrk="1" latinLnBrk="0" hangingPunct="1">
        <a:defRPr sz="2100" kern="1200">
          <a:solidFill>
            <a:schemeClr val="tx1"/>
          </a:solidFill>
          <a:latin typeface="+mn-lt"/>
          <a:ea typeface="+mn-ea"/>
          <a:cs typeface="+mn-cs"/>
        </a:defRPr>
      </a:lvl5pPr>
      <a:lvl6pPr marL="2607033" algn="l" defTabSz="521407" rtl="0" eaLnBrk="1" latinLnBrk="0" hangingPunct="1">
        <a:defRPr sz="2100" kern="1200">
          <a:solidFill>
            <a:schemeClr val="tx1"/>
          </a:solidFill>
          <a:latin typeface="+mn-lt"/>
          <a:ea typeface="+mn-ea"/>
          <a:cs typeface="+mn-cs"/>
        </a:defRPr>
      </a:lvl6pPr>
      <a:lvl7pPr marL="3128438" algn="l" defTabSz="521407" rtl="0" eaLnBrk="1" latinLnBrk="0" hangingPunct="1">
        <a:defRPr sz="2100" kern="1200">
          <a:solidFill>
            <a:schemeClr val="tx1"/>
          </a:solidFill>
          <a:latin typeface="+mn-lt"/>
          <a:ea typeface="+mn-ea"/>
          <a:cs typeface="+mn-cs"/>
        </a:defRPr>
      </a:lvl7pPr>
      <a:lvl8pPr marL="3649843" algn="l" defTabSz="521407" rtl="0" eaLnBrk="1" latinLnBrk="0" hangingPunct="1">
        <a:defRPr sz="2100" kern="1200">
          <a:solidFill>
            <a:schemeClr val="tx1"/>
          </a:solidFill>
          <a:latin typeface="+mn-lt"/>
          <a:ea typeface="+mn-ea"/>
          <a:cs typeface="+mn-cs"/>
        </a:defRPr>
      </a:lvl8pPr>
      <a:lvl9pPr marL="4171250" algn="l" defTabSz="521407"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2000" t="3000" r="2000" b="3000"/>
          </a:stretch>
        </a:blipFill>
        <a:effectLst/>
      </p:bgPr>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534432" y="1478583"/>
            <a:ext cx="9619774" cy="5277227"/>
          </a:xfrm>
          <a:prstGeom prst="rect">
            <a:avLst/>
          </a:prstGeom>
        </p:spPr>
        <p:txBody>
          <a:bodyPr vert="horz" lIns="99546" tIns="49772" rIns="99546" bIns="49772"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4"/>
          </p:nvPr>
        </p:nvSpPr>
        <p:spPr>
          <a:xfrm>
            <a:off x="7660190" y="7009654"/>
            <a:ext cx="2494016" cy="402652"/>
          </a:xfrm>
          <a:prstGeom prst="rect">
            <a:avLst/>
          </a:prstGeom>
        </p:spPr>
        <p:txBody>
          <a:bodyPr vert="horz" lIns="99546" tIns="49772" rIns="99546" bIns="49772" rtlCol="0" anchor="ctr"/>
          <a:lstStyle>
            <a:lvl1pPr algn="r">
              <a:defRPr sz="1300">
                <a:solidFill>
                  <a:srgbClr val="9F2936"/>
                </a:solidFill>
              </a:defRPr>
            </a:lvl1pPr>
          </a:lstStyle>
          <a:p>
            <a:pPr defTabSz="995450"/>
            <a:fld id="{5FB5BBB2-8F07-40DD-9510-F95A3CA71B48}" type="slidenum">
              <a:rPr lang="fr-FR" smtClean="0"/>
              <a:pPr defTabSz="995450"/>
              <a:t>‹N°›</a:t>
            </a:fld>
            <a:endParaRPr lang="fr-FR" dirty="0"/>
          </a:p>
        </p:txBody>
      </p:sp>
      <p:sp>
        <p:nvSpPr>
          <p:cNvPr id="7" name="Espace réservé du pied de page 4"/>
          <p:cNvSpPr>
            <a:spLocks noGrp="1"/>
          </p:cNvSpPr>
          <p:nvPr>
            <p:ph type="ftr" sz="quarter" idx="3"/>
          </p:nvPr>
        </p:nvSpPr>
        <p:spPr>
          <a:xfrm>
            <a:off x="3651954" y="7009654"/>
            <a:ext cx="3384735" cy="402652"/>
          </a:xfrm>
          <a:prstGeom prst="rect">
            <a:avLst/>
          </a:prstGeom>
        </p:spPr>
        <p:txBody>
          <a:bodyPr lIns="99546" tIns="49772" rIns="99546" bIns="49772"/>
          <a:lstStyle>
            <a:lvl1pPr>
              <a:defRPr>
                <a:solidFill>
                  <a:srgbClr val="9F2936"/>
                </a:solidFill>
              </a:defRPr>
            </a:lvl1pPr>
          </a:lstStyle>
          <a:p>
            <a:pPr defTabSz="995450"/>
            <a:r>
              <a:rPr lang="fr-FR" sz="2000" smtClean="0"/>
              <a:t>Investor’s Month 2016-2017</a:t>
            </a:r>
            <a:endParaRPr lang="fr-FR" sz="2000" dirty="0"/>
          </a:p>
        </p:txBody>
      </p:sp>
    </p:spTree>
    <p:extLst>
      <p:ext uri="{BB962C8B-B14F-4D97-AF65-F5344CB8AC3E}">
        <p14:creationId xmlns:p14="http://schemas.microsoft.com/office/powerpoint/2010/main" val="2118677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Lst>
  <p:hf hdr="0" ftr="0" dt="0"/>
  <p:txStyles>
    <p:titleStyle>
      <a:lvl1pPr algn="just" defTabSz="995470" rtl="0" eaLnBrk="1" latinLnBrk="0" hangingPunct="1">
        <a:spcBef>
          <a:spcPct val="0"/>
        </a:spcBef>
        <a:buNone/>
        <a:defRPr sz="3000" b="1" kern="1200">
          <a:solidFill>
            <a:schemeClr val="bg1"/>
          </a:solidFill>
          <a:latin typeface="+mj-lt"/>
          <a:ea typeface="+mj-ea"/>
          <a:cs typeface="+mj-cs"/>
        </a:defRPr>
      </a:lvl1pPr>
    </p:titleStyle>
    <p:bodyStyle>
      <a:lvl1pPr marL="373301" indent="-373301" algn="l" defTabSz="995470" rtl="0" eaLnBrk="1" latinLnBrk="0" hangingPunct="1">
        <a:spcBef>
          <a:spcPct val="20000"/>
        </a:spcBef>
        <a:buSzPct val="80000"/>
        <a:buFont typeface="Wingdings" panose="05000000000000000000" pitchFamily="2" charset="2"/>
        <a:buChar char="q"/>
        <a:defRPr sz="2200" b="1" kern="1200">
          <a:solidFill>
            <a:srgbClr val="9F2936"/>
          </a:solidFill>
          <a:latin typeface="+mn-lt"/>
          <a:ea typeface="+mn-ea"/>
          <a:cs typeface="+mn-cs"/>
        </a:defRPr>
      </a:lvl1pPr>
      <a:lvl2pPr marL="808818" indent="-311085" algn="l" defTabSz="995470" rtl="0" eaLnBrk="1" latinLnBrk="0" hangingPunct="1">
        <a:spcBef>
          <a:spcPct val="20000"/>
        </a:spcBef>
        <a:buSzPct val="80000"/>
        <a:buFont typeface="Webdings" panose="05030102010509060703" pitchFamily="18" charset="2"/>
        <a:buChar char=""/>
        <a:defRPr lang="fr-FR" sz="2000" kern="1200" dirty="0" smtClean="0">
          <a:solidFill>
            <a:srgbClr val="9F2936"/>
          </a:solidFill>
          <a:latin typeface="+mn-lt"/>
          <a:ea typeface="+mn-ea"/>
          <a:cs typeface="+mn-cs"/>
        </a:defRPr>
      </a:lvl2pPr>
      <a:lvl3pPr marL="1244336" indent="-248868" algn="l" defTabSz="995470" rtl="0" eaLnBrk="1" latinLnBrk="0" hangingPunct="1">
        <a:spcBef>
          <a:spcPct val="20000"/>
        </a:spcBef>
        <a:buFont typeface="Arial" panose="020B0604020202020204" pitchFamily="34" charset="0"/>
        <a:buChar char="•"/>
        <a:defRPr lang="fr-FR" sz="1700" kern="1200" dirty="0" smtClean="0">
          <a:solidFill>
            <a:srgbClr val="9F2936"/>
          </a:solidFill>
          <a:latin typeface="+mn-lt"/>
          <a:ea typeface="+mn-ea"/>
          <a:cs typeface="+mn-cs"/>
        </a:defRPr>
      </a:lvl3pPr>
      <a:lvl4pPr marL="1742069" indent="-248868" algn="l" defTabSz="995470" rtl="0" eaLnBrk="1" latinLnBrk="0" hangingPunct="1">
        <a:spcBef>
          <a:spcPct val="20000"/>
        </a:spcBef>
        <a:buFont typeface="Courier New" panose="02070309020205020404" pitchFamily="49" charset="0"/>
        <a:buChar char="o"/>
        <a:defRPr lang="fr-FR" sz="1500" kern="1200" dirty="0" smtClean="0">
          <a:solidFill>
            <a:srgbClr val="9F2936"/>
          </a:solidFill>
          <a:latin typeface="+mn-lt"/>
          <a:ea typeface="+mn-ea"/>
          <a:cs typeface="+mn-cs"/>
        </a:defRPr>
      </a:lvl4pPr>
      <a:lvl5pPr marL="2239804" indent="-248868" algn="l" defTabSz="995470" rtl="0" eaLnBrk="1" latinLnBrk="0" hangingPunct="1">
        <a:spcBef>
          <a:spcPct val="20000"/>
        </a:spcBef>
        <a:buFont typeface="Arial" panose="020B0604020202020204" pitchFamily="34" charset="0"/>
        <a:buChar char="-"/>
        <a:defRPr lang="fr-FR" sz="1500" kern="1200" dirty="0" smtClean="0">
          <a:solidFill>
            <a:srgbClr val="9F2936"/>
          </a:solidFill>
          <a:latin typeface="+mn-lt"/>
          <a:ea typeface="+mn-ea"/>
          <a:cs typeface="+mn-cs"/>
        </a:defRPr>
      </a:lvl5pPr>
      <a:lvl6pPr marL="2737538" indent="-248868" algn="l" defTabSz="99547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6pPr>
      <a:lvl7pPr marL="3235275" indent="-248868" algn="l" defTabSz="99547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7pPr>
      <a:lvl8pPr marL="3733006" indent="-248868" algn="l" defTabSz="99547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8pPr>
      <a:lvl9pPr marL="4230743" indent="-248868" algn="l" defTabSz="99547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9pPr>
    </p:bodyStyle>
    <p:otherStyle>
      <a:defPPr>
        <a:defRPr lang="fr-FR"/>
      </a:defPPr>
      <a:lvl1pPr marL="0" algn="l" defTabSz="995470" rtl="0" eaLnBrk="1" latinLnBrk="0" hangingPunct="1">
        <a:defRPr sz="2000" kern="1200">
          <a:solidFill>
            <a:schemeClr val="tx1"/>
          </a:solidFill>
          <a:latin typeface="+mn-lt"/>
          <a:ea typeface="+mn-ea"/>
          <a:cs typeface="+mn-cs"/>
        </a:defRPr>
      </a:lvl1pPr>
      <a:lvl2pPr marL="497733" algn="l" defTabSz="995470" rtl="0" eaLnBrk="1" latinLnBrk="0" hangingPunct="1">
        <a:defRPr sz="2000" kern="1200">
          <a:solidFill>
            <a:schemeClr val="tx1"/>
          </a:solidFill>
          <a:latin typeface="+mn-lt"/>
          <a:ea typeface="+mn-ea"/>
          <a:cs typeface="+mn-cs"/>
        </a:defRPr>
      </a:lvl2pPr>
      <a:lvl3pPr marL="995470" algn="l" defTabSz="995470" rtl="0" eaLnBrk="1" latinLnBrk="0" hangingPunct="1">
        <a:defRPr sz="2000" kern="1200">
          <a:solidFill>
            <a:schemeClr val="tx1"/>
          </a:solidFill>
          <a:latin typeface="+mn-lt"/>
          <a:ea typeface="+mn-ea"/>
          <a:cs typeface="+mn-cs"/>
        </a:defRPr>
      </a:lvl3pPr>
      <a:lvl4pPr marL="1493202" algn="l" defTabSz="995470" rtl="0" eaLnBrk="1" latinLnBrk="0" hangingPunct="1">
        <a:defRPr sz="2000" kern="1200">
          <a:solidFill>
            <a:schemeClr val="tx1"/>
          </a:solidFill>
          <a:latin typeface="+mn-lt"/>
          <a:ea typeface="+mn-ea"/>
          <a:cs typeface="+mn-cs"/>
        </a:defRPr>
      </a:lvl4pPr>
      <a:lvl5pPr marL="1990937" algn="l" defTabSz="995470" rtl="0" eaLnBrk="1" latinLnBrk="0" hangingPunct="1">
        <a:defRPr sz="2000" kern="1200">
          <a:solidFill>
            <a:schemeClr val="tx1"/>
          </a:solidFill>
          <a:latin typeface="+mn-lt"/>
          <a:ea typeface="+mn-ea"/>
          <a:cs typeface="+mn-cs"/>
        </a:defRPr>
      </a:lvl5pPr>
      <a:lvl6pPr marL="2488670" algn="l" defTabSz="995470" rtl="0" eaLnBrk="1" latinLnBrk="0" hangingPunct="1">
        <a:defRPr sz="2000" kern="1200">
          <a:solidFill>
            <a:schemeClr val="tx1"/>
          </a:solidFill>
          <a:latin typeface="+mn-lt"/>
          <a:ea typeface="+mn-ea"/>
          <a:cs typeface="+mn-cs"/>
        </a:defRPr>
      </a:lvl6pPr>
      <a:lvl7pPr marL="2986408" algn="l" defTabSz="995470" rtl="0" eaLnBrk="1" latinLnBrk="0" hangingPunct="1">
        <a:defRPr sz="2000" kern="1200">
          <a:solidFill>
            <a:schemeClr val="tx1"/>
          </a:solidFill>
          <a:latin typeface="+mn-lt"/>
          <a:ea typeface="+mn-ea"/>
          <a:cs typeface="+mn-cs"/>
        </a:defRPr>
      </a:lvl7pPr>
      <a:lvl8pPr marL="3484139" algn="l" defTabSz="995470" rtl="0" eaLnBrk="1" latinLnBrk="0" hangingPunct="1">
        <a:defRPr sz="2000" kern="1200">
          <a:solidFill>
            <a:schemeClr val="tx1"/>
          </a:solidFill>
          <a:latin typeface="+mn-lt"/>
          <a:ea typeface="+mn-ea"/>
          <a:cs typeface="+mn-cs"/>
        </a:defRPr>
      </a:lvl8pPr>
      <a:lvl9pPr marL="3981873" algn="l" defTabSz="995470"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6.xml"/><Relationship Id="rId6" Type="http://schemas.openxmlformats.org/officeDocument/2006/relationships/image" Target="../media/image28.jpe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6093" y="2566900"/>
            <a:ext cx="9628814" cy="1502066"/>
          </a:xfrm>
        </p:spPr>
        <p:txBody>
          <a:bodyPr>
            <a:normAutofit fontScale="90000"/>
          </a:bodyPr>
          <a:lstStyle/>
          <a:p>
            <a:r>
              <a:rPr lang="fr-FR" dirty="0" smtClean="0"/>
              <a:t>Investir en France : réformes et opportunités</a:t>
            </a:r>
            <a:endParaRPr lang="fr-FR" dirty="0"/>
          </a:p>
        </p:txBody>
      </p:sp>
      <p:sp>
        <p:nvSpPr>
          <p:cNvPr id="3" name="Espace réservé du texte 2"/>
          <p:cNvSpPr>
            <a:spLocks noGrp="1"/>
          </p:cNvSpPr>
          <p:nvPr>
            <p:ph type="body" idx="1"/>
          </p:nvPr>
        </p:nvSpPr>
        <p:spPr/>
        <p:txBody>
          <a:bodyPr>
            <a:normAutofit/>
          </a:bodyPr>
          <a:lstStyle/>
          <a:p>
            <a:r>
              <a:rPr lang="fr-FR" sz="2100" dirty="0" smtClean="0"/>
              <a:t>3</a:t>
            </a:r>
            <a:r>
              <a:rPr lang="fr-FR" sz="2100" baseline="30000" dirty="0" smtClean="0"/>
              <a:t>e</a:t>
            </a:r>
            <a:r>
              <a:rPr lang="fr-FR" sz="2100" dirty="0" smtClean="0"/>
              <a:t> </a:t>
            </a:r>
            <a:r>
              <a:rPr lang="fr-FR" sz="2100" dirty="0"/>
              <a:t>édition du « </a:t>
            </a:r>
            <a:r>
              <a:rPr lang="fr-FR" sz="2100" dirty="0" smtClean="0"/>
              <a:t>Mois </a:t>
            </a:r>
            <a:r>
              <a:rPr lang="fr-FR" sz="2100" dirty="0"/>
              <a:t>de l’investissement » - novembre 2017</a:t>
            </a: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093" y="371507"/>
            <a:ext cx="1493658" cy="1210550"/>
          </a:xfrm>
          <a:prstGeom prst="rect">
            <a:avLst/>
          </a:prstGeom>
        </p:spPr>
      </p:pic>
    </p:spTree>
    <p:extLst>
      <p:ext uri="{BB962C8B-B14F-4D97-AF65-F5344CB8AC3E}">
        <p14:creationId xmlns:p14="http://schemas.microsoft.com/office/powerpoint/2010/main" val="19731602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smtClean="0"/>
              <a:t>Une position stratégique</a:t>
            </a:r>
            <a:endParaRPr lang="fr-FR" sz="2400" dirty="0"/>
          </a:p>
        </p:txBody>
      </p:sp>
      <p:sp>
        <p:nvSpPr>
          <p:cNvPr id="10" name="Espace réservé du contenu 9"/>
          <p:cNvSpPr>
            <a:spLocks noGrp="1"/>
          </p:cNvSpPr>
          <p:nvPr>
            <p:ph idx="1"/>
          </p:nvPr>
        </p:nvSpPr>
        <p:spPr/>
        <p:txBody>
          <a:bodyPr/>
          <a:lstStyle/>
          <a:p>
            <a:endParaRPr lang="fr-FR"/>
          </a:p>
        </p:txBody>
      </p:sp>
      <p:sp>
        <p:nvSpPr>
          <p:cNvPr id="4" name="Espace réservé du numéro de diapositive 2"/>
          <p:cNvSpPr txBox="1">
            <a:spLocks/>
          </p:cNvSpPr>
          <p:nvPr/>
        </p:nvSpPr>
        <p:spPr>
          <a:xfrm>
            <a:off x="7099300" y="6356363"/>
            <a:ext cx="2311400" cy="365125"/>
          </a:xfrm>
          <a:prstGeom prst="rect">
            <a:avLst/>
          </a:prstGeom>
        </p:spPr>
        <p:txBody>
          <a:bodyPr lIns="91436" tIns="45718" rIns="91436" bIns="45718"/>
          <a:lstStyle>
            <a:defPPr>
              <a:defRPr lang="fr-FR"/>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a:lstStyle>
          <a:p>
            <a:endParaRPr lang="fr-FR" dirty="0"/>
          </a:p>
        </p:txBody>
      </p:sp>
      <p:sp>
        <p:nvSpPr>
          <p:cNvPr id="5" name="Rectangle 4"/>
          <p:cNvSpPr/>
          <p:nvPr/>
        </p:nvSpPr>
        <p:spPr>
          <a:xfrm>
            <a:off x="5919538" y="1911073"/>
            <a:ext cx="4234668" cy="4922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L’installation en France donne accès à un marché domestique de plus de </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66 millions de consommateurs à fort pouvoir d’achat </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(revenu national brut de 42 510 USD par habitant en 2016</a:t>
            </a:r>
            <a:r>
              <a:rPr lang="fr-FR" sz="17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a:t>
            </a:r>
            <a:endPar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Au cœur de l’Europe, la France est un point d’entrée vers les marchés de l’Union européenne, </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la plus importante économie au monde, avec plus de  500 millions de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consommateurs.</a:t>
            </a:r>
            <a:endPar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La situation géographique de la France en fait aussi une </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plateforme privilégiée pour les régions Moyen-Orient et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Afrique.</a:t>
            </a:r>
            <a:endPar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endParaRPr lang="fr-FR" b="1" dirty="0">
              <a:solidFill>
                <a:schemeClr val="bg1"/>
              </a:solidFill>
              <a:latin typeface="Calibri" panose="020F0502020204030204" pitchFamily="34" charset="0"/>
            </a:endParaRPr>
          </a:p>
          <a:p>
            <a:pPr>
              <a:spcBef>
                <a:spcPct val="50000"/>
              </a:spcBef>
            </a:pPr>
            <a:endParaRPr lang="fr-FR" b="1" dirty="0" smtClean="0">
              <a:solidFill>
                <a:schemeClr val="bg1"/>
              </a:solidFill>
              <a:latin typeface="Calibri" panose="020F0502020204030204" pitchFamily="34" charset="0"/>
            </a:endParaRPr>
          </a:p>
          <a:p>
            <a:pPr>
              <a:spcBef>
                <a:spcPct val="50000"/>
              </a:spcBef>
            </a:pPr>
            <a:endParaRPr lang="fr-FR" b="1" dirty="0">
              <a:solidFill>
                <a:schemeClr val="bg1"/>
              </a:solidFill>
              <a:latin typeface="Calibri" panose="020F0502020204030204" pitchFamily="34" charset="0"/>
            </a:endParaRPr>
          </a:p>
        </p:txBody>
      </p:sp>
      <p:sp>
        <p:nvSpPr>
          <p:cNvPr id="6" name="Rectangle 5"/>
          <p:cNvSpPr/>
          <p:nvPr/>
        </p:nvSpPr>
        <p:spPr>
          <a:xfrm>
            <a:off x="6502769" y="5288693"/>
            <a:ext cx="3250153" cy="8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fr-FR" dirty="0">
              <a:solidFill>
                <a:srgbClr val="0E2B89"/>
              </a:solidFill>
              <a:latin typeface="Calibri" panose="020F0502020204030204" pitchFamily="34" charset="0"/>
            </a:endParaRPr>
          </a:p>
        </p:txBody>
      </p:sp>
      <p:cxnSp>
        <p:nvCxnSpPr>
          <p:cNvPr id="7" name="Connecteur droit 6"/>
          <p:cNvCxnSpPr/>
          <p:nvPr/>
        </p:nvCxnSpPr>
        <p:spPr bwMode="auto">
          <a:xfrm>
            <a:off x="5599050" y="1869774"/>
            <a:ext cx="0" cy="4486589"/>
          </a:xfrm>
          <a:prstGeom prst="line">
            <a:avLst/>
          </a:prstGeom>
          <a:solidFill>
            <a:schemeClr val="bg1"/>
          </a:solidFill>
          <a:ln w="31750"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 name="Rectangle 7"/>
          <p:cNvSpPr/>
          <p:nvPr/>
        </p:nvSpPr>
        <p:spPr>
          <a:xfrm>
            <a:off x="6502769" y="4388988"/>
            <a:ext cx="3250153" cy="7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fr-FR" dirty="0">
              <a:solidFill>
                <a:schemeClr val="tx1">
                  <a:lumMod val="65000"/>
                  <a:lumOff val="35000"/>
                </a:schemeClr>
              </a:solidFill>
              <a:latin typeface="Calibri" panose="020F0502020204030204" pitchFamily="34" charset="0"/>
            </a:endParaRPr>
          </a:p>
        </p:txBody>
      </p:sp>
      <p:sp>
        <p:nvSpPr>
          <p:cNvPr id="9" name="Rectangle 8"/>
          <p:cNvSpPr/>
          <p:nvPr/>
        </p:nvSpPr>
        <p:spPr>
          <a:xfrm>
            <a:off x="6502768" y="1887985"/>
            <a:ext cx="2955265" cy="5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en-US" dirty="0">
              <a:solidFill>
                <a:schemeClr val="tx1">
                  <a:lumMod val="65000"/>
                  <a:lumOff val="35000"/>
                </a:schemeClr>
              </a:solidFill>
              <a:latin typeface="Calibri" panose="020F0502020204030204" pitchFamily="34" charset="0"/>
            </a:endParaRPr>
          </a:p>
        </p:txBody>
      </p:sp>
      <p:sp>
        <p:nvSpPr>
          <p:cNvPr id="11" name="Rectangle 10"/>
          <p:cNvSpPr/>
          <p:nvPr/>
        </p:nvSpPr>
        <p:spPr>
          <a:xfrm>
            <a:off x="6502769" y="2576176"/>
            <a:ext cx="3250153" cy="62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en-US" dirty="0">
              <a:solidFill>
                <a:schemeClr val="tx1">
                  <a:lumMod val="65000"/>
                  <a:lumOff val="35000"/>
                </a:schemeClr>
              </a:solidFill>
              <a:latin typeface="Calibri" panose="020F0502020204030204" pitchFamily="34" charset="0"/>
            </a:endParaRPr>
          </a:p>
        </p:txBody>
      </p:sp>
      <p:graphicFrame>
        <p:nvGraphicFramePr>
          <p:cNvPr id="12" name="Graphique 11"/>
          <p:cNvGraphicFramePr>
            <a:graphicFrameLocks/>
          </p:cNvGraphicFramePr>
          <p:nvPr>
            <p:extLst>
              <p:ext uri="{D42A27DB-BD31-4B8C-83A1-F6EECF244321}">
                <p14:modId xmlns:p14="http://schemas.microsoft.com/office/powerpoint/2010/main" val="1967970460"/>
              </p:ext>
            </p:extLst>
          </p:nvPr>
        </p:nvGraphicFramePr>
        <p:xfrm>
          <a:off x="697834" y="1911068"/>
          <a:ext cx="4632157" cy="4899781"/>
        </p:xfrm>
        <a:graphic>
          <a:graphicData uri="http://schemas.openxmlformats.org/drawingml/2006/chart">
            <c:chart xmlns:c="http://schemas.openxmlformats.org/drawingml/2006/chart" xmlns:r="http://schemas.openxmlformats.org/officeDocument/2006/relationships" r:id="rId4"/>
          </a:graphicData>
        </a:graphic>
      </p:graphicFrame>
      <p:sp>
        <p:nvSpPr>
          <p:cNvPr id="15" name="ZoneTexte 14"/>
          <p:cNvSpPr txBox="1"/>
          <p:nvPr/>
        </p:nvSpPr>
        <p:spPr>
          <a:xfrm>
            <a:off x="6429830" y="6886874"/>
            <a:ext cx="3991429" cy="276995"/>
          </a:xfrm>
          <a:prstGeom prst="rect">
            <a:avLst/>
          </a:prstGeom>
          <a:noFill/>
        </p:spPr>
        <p:txBody>
          <a:bodyPr wrap="square" lIns="91436" tIns="45718" rIns="91436" bIns="45718" rtlCol="0">
            <a:spAutoFit/>
          </a:bodyPr>
          <a:lstStyle/>
          <a:p>
            <a:pPr algn="r"/>
            <a:r>
              <a:rPr lang="fr-FR" sz="1200" i="1" dirty="0">
                <a:solidFill>
                  <a:schemeClr val="bg1"/>
                </a:solidFill>
                <a:latin typeface="Verdana" panose="020B0604030504040204" pitchFamily="34" charset="0"/>
                <a:ea typeface="Verdana" panose="020B0604030504040204" pitchFamily="34" charset="0"/>
                <a:cs typeface="Verdana" panose="020B0604030504040204" pitchFamily="34" charset="0"/>
              </a:rPr>
              <a:t>Mois de l’investissement – novembre 2017</a:t>
            </a:r>
          </a:p>
        </p:txBody>
      </p:sp>
    </p:spTree>
    <p:extLst>
      <p:ext uri="{BB962C8B-B14F-4D97-AF65-F5344CB8AC3E}">
        <p14:creationId xmlns:p14="http://schemas.microsoft.com/office/powerpoint/2010/main" val="6804396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69977" y="302866"/>
            <a:ext cx="10122252" cy="1148564"/>
          </a:xfrm>
          <a:solidFill>
            <a:srgbClr val="00529C"/>
          </a:solidFill>
        </p:spPr>
        <p:txBody>
          <a:bodyPr>
            <a:normAutofit/>
          </a:bodyPr>
          <a:lstStyle/>
          <a:p>
            <a:pPr algn="ctr"/>
            <a:r>
              <a:rPr lang="fr-FR" sz="2400" dirty="0">
                <a:latin typeface="Verdana" panose="020B0604030504040204" pitchFamily="34" charset="0"/>
                <a:ea typeface="Verdana" panose="020B0604030504040204" pitchFamily="34" charset="0"/>
                <a:cs typeface="Verdana" panose="020B0604030504040204" pitchFamily="34" charset="0"/>
              </a:rPr>
              <a:t>Une démographie dynamique</a:t>
            </a:r>
          </a:p>
        </p:txBody>
      </p:sp>
      <p:sp>
        <p:nvSpPr>
          <p:cNvPr id="3" name="Espace réservé du contenu 2"/>
          <p:cNvSpPr>
            <a:spLocks noGrp="1"/>
          </p:cNvSpPr>
          <p:nvPr>
            <p:ph idx="1"/>
          </p:nvPr>
        </p:nvSpPr>
        <p:spPr>
          <a:xfrm>
            <a:off x="5727035" y="1864897"/>
            <a:ext cx="4331366" cy="3942137"/>
          </a:xfrm>
        </p:spPr>
        <p:txBody>
          <a:bodyPr/>
          <a:lstStyle/>
          <a:p>
            <a:r>
              <a:rPr lang="fr-FR" sz="1700" spc="-50" dirty="0">
                <a:solidFill>
                  <a:srgbClr val="00529C"/>
                </a:solidFill>
                <a:latin typeface="Verdana" panose="020B0604030504040204" pitchFamily="34" charset="0"/>
                <a:ea typeface="Verdana" panose="020B0604030504040204" pitchFamily="34" charset="0"/>
                <a:cs typeface="Verdana" panose="020B0604030504040204" pitchFamily="34" charset="0"/>
              </a:rPr>
              <a:t>Entre 2000 et 2016, la France a connu une croissance</a:t>
            </a:r>
            <a:r>
              <a:rPr lang="fr-FR" sz="1700" spc="-50" dirty="0">
                <a:latin typeface="Verdana" panose="020B0604030504040204" pitchFamily="34" charset="0"/>
                <a:ea typeface="Verdana" panose="020B0604030504040204" pitchFamily="34" charset="0"/>
                <a:cs typeface="Verdana" panose="020B0604030504040204" pitchFamily="34" charset="0"/>
              </a:rPr>
              <a:t> </a:t>
            </a:r>
            <a:r>
              <a:rPr lang="fr-FR" sz="1700" b="1" spc="-50" dirty="0">
                <a:solidFill>
                  <a:srgbClr val="C00000"/>
                </a:solidFill>
                <a:latin typeface="Verdana" panose="020B0604030504040204" pitchFamily="34" charset="0"/>
                <a:ea typeface="Verdana" panose="020B0604030504040204" pitchFamily="34" charset="0"/>
                <a:cs typeface="Verdana" panose="020B0604030504040204" pitchFamily="34" charset="0"/>
              </a:rPr>
              <a:t>démographique annuelle </a:t>
            </a:r>
            <a:r>
              <a:rPr lang="fr-FR" sz="1700" b="1" spc="-50" dirty="0" smtClean="0">
                <a:solidFill>
                  <a:srgbClr val="C00000"/>
                </a:solidFill>
                <a:latin typeface="Verdana" panose="020B0604030504040204" pitchFamily="34" charset="0"/>
                <a:ea typeface="Verdana" panose="020B0604030504040204" pitchFamily="34" charset="0"/>
                <a:cs typeface="Verdana" panose="020B0604030504040204" pitchFamily="34" charset="0"/>
              </a:rPr>
              <a:t>de </a:t>
            </a:r>
            <a:r>
              <a:rPr lang="fr-FR" sz="1700" b="1" spc="-100" dirty="0" smtClean="0">
                <a:solidFill>
                  <a:srgbClr val="C00000"/>
                </a:solidFill>
                <a:latin typeface="Verdana" panose="020B0604030504040204" pitchFamily="34" charset="0"/>
                <a:ea typeface="Verdana" panose="020B0604030504040204" pitchFamily="34" charset="0"/>
                <a:cs typeface="Verdana" panose="020B0604030504040204" pitchFamily="34" charset="0"/>
              </a:rPr>
              <a:t>0,6 %</a:t>
            </a:r>
            <a:r>
              <a:rPr lang="fr-FR" sz="1700" b="1" spc="-50" dirty="0" smtClean="0">
                <a:solidFill>
                  <a:srgbClr val="C00000"/>
                </a:solidFill>
                <a:latin typeface="Verdana" panose="020B0604030504040204" pitchFamily="34" charset="0"/>
                <a:ea typeface="Verdana" panose="020B0604030504040204" pitchFamily="34" charset="0"/>
                <a:cs typeface="Verdana" panose="020B0604030504040204" pitchFamily="34" charset="0"/>
              </a:rPr>
              <a:t>, </a:t>
            </a:r>
            <a:r>
              <a:rPr lang="fr-FR" sz="1700" spc="-50" dirty="0">
                <a:solidFill>
                  <a:srgbClr val="00529C"/>
                </a:solidFill>
                <a:latin typeface="Verdana" panose="020B0604030504040204" pitchFamily="34" charset="0"/>
                <a:ea typeface="Verdana" panose="020B0604030504040204" pitchFamily="34" charset="0"/>
                <a:cs typeface="Verdana" panose="020B0604030504040204" pitchFamily="34" charset="0"/>
              </a:rPr>
              <a:t>supérieure à la moyenne des pays d’Europe et d’Asie centrale.</a:t>
            </a:r>
          </a:p>
          <a:p>
            <a:endParaRPr lang="fr-FR" sz="1700" spc="-5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700" spc="-50" dirty="0">
                <a:solidFill>
                  <a:srgbClr val="00529C"/>
                </a:solidFill>
                <a:latin typeface="Verdana" panose="020B0604030504040204" pitchFamily="34" charset="0"/>
                <a:ea typeface="Verdana" panose="020B0604030504040204" pitchFamily="34" charset="0"/>
                <a:cs typeface="Verdana" panose="020B0604030504040204" pitchFamily="34" charset="0"/>
              </a:rPr>
              <a:t>En 2016, la France dispose du </a:t>
            </a:r>
            <a:r>
              <a:rPr lang="fr-FR" sz="1700" b="1" spc="-50" dirty="0">
                <a:solidFill>
                  <a:srgbClr val="C00000"/>
                </a:solidFill>
                <a:latin typeface="Verdana" panose="020B0604030504040204" pitchFamily="34" charset="0"/>
                <a:ea typeface="Verdana" panose="020B0604030504040204" pitchFamily="34" charset="0"/>
                <a:cs typeface="Verdana" panose="020B0604030504040204" pitchFamily="34" charset="0"/>
              </a:rPr>
              <a:t>taux de fécondité le plus haut de l’Union européenne </a:t>
            </a:r>
            <a:r>
              <a:rPr lang="fr-FR" sz="1700" spc="-50" dirty="0">
                <a:latin typeface="Verdana" panose="020B0604030504040204" pitchFamily="34" charset="0"/>
                <a:ea typeface="Verdana" panose="020B0604030504040204" pitchFamily="34" charset="0"/>
                <a:cs typeface="Verdana" panose="020B0604030504040204" pitchFamily="34" charset="0"/>
              </a:rPr>
              <a:t>(</a:t>
            </a:r>
            <a:r>
              <a:rPr lang="fr-FR" sz="1700" spc="-50" dirty="0">
                <a:solidFill>
                  <a:srgbClr val="00529C"/>
                </a:solidFill>
                <a:latin typeface="Verdana" panose="020B0604030504040204" pitchFamily="34" charset="0"/>
                <a:ea typeface="Verdana" panose="020B0604030504040204" pitchFamily="34" charset="0"/>
                <a:cs typeface="Verdana" panose="020B0604030504040204" pitchFamily="34" charset="0"/>
              </a:rPr>
              <a:t>2,01 enfants par femme, contre 1,81 au Royaume-Uni et 1,5 en Allemagne).</a:t>
            </a:r>
          </a:p>
          <a:p>
            <a:endParaRPr lang="fr-FR"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100" dirty="0">
                <a:solidFill>
                  <a:srgbClr val="00529C"/>
                </a:solidFill>
                <a:latin typeface="Verdana" panose="020B0604030504040204" pitchFamily="34" charset="0"/>
                <a:ea typeface="Verdana" panose="020B0604030504040204" pitchFamily="34" charset="0"/>
                <a:cs typeface="Verdana" panose="020B0604030504040204" pitchFamily="34" charset="0"/>
              </a:rPr>
              <a:t>Sources : Eurostat, Banque mondiale</a:t>
            </a:r>
          </a:p>
        </p:txBody>
      </p:sp>
      <p:graphicFrame>
        <p:nvGraphicFramePr>
          <p:cNvPr id="6" name="Graphique 5"/>
          <p:cNvGraphicFramePr>
            <a:graphicFrameLocks/>
          </p:cNvGraphicFramePr>
          <p:nvPr>
            <p:extLst>
              <p:ext uri="{D42A27DB-BD31-4B8C-83A1-F6EECF244321}">
                <p14:modId xmlns:p14="http://schemas.microsoft.com/office/powerpoint/2010/main" val="1591628506"/>
              </p:ext>
            </p:extLst>
          </p:nvPr>
        </p:nvGraphicFramePr>
        <p:xfrm>
          <a:off x="534434" y="2029685"/>
          <a:ext cx="4639146" cy="4094609"/>
        </p:xfrm>
        <a:graphic>
          <a:graphicData uri="http://schemas.openxmlformats.org/drawingml/2006/chart">
            <c:chart xmlns:c="http://schemas.openxmlformats.org/drawingml/2006/chart" xmlns:r="http://schemas.openxmlformats.org/officeDocument/2006/relationships" r:id="rId4"/>
          </a:graphicData>
        </a:graphic>
      </p:graphicFrame>
      <p:cxnSp>
        <p:nvCxnSpPr>
          <p:cNvPr id="7" name="Connecteur droit 6"/>
          <p:cNvCxnSpPr/>
          <p:nvPr/>
        </p:nvCxnSpPr>
        <p:spPr>
          <a:xfrm>
            <a:off x="5558588" y="1864895"/>
            <a:ext cx="0" cy="424752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3657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a:latin typeface="Verdana" panose="020B0604030504040204" pitchFamily="34" charset="0"/>
                <a:ea typeface="Verdana" panose="020B0604030504040204" pitchFamily="34" charset="0"/>
                <a:cs typeface="Verdana" panose="020B0604030504040204" pitchFamily="34" charset="0"/>
              </a:rPr>
              <a:t>Une main d’œuvre bien formée et productive</a:t>
            </a:r>
          </a:p>
        </p:txBody>
      </p:sp>
      <p:cxnSp>
        <p:nvCxnSpPr>
          <p:cNvPr id="7" name="Connecteur droit 6"/>
          <p:cNvCxnSpPr/>
          <p:nvPr/>
        </p:nvCxnSpPr>
        <p:spPr>
          <a:xfrm>
            <a:off x="4824663" y="1882444"/>
            <a:ext cx="0" cy="457773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8" name="ZoneTexte 7"/>
          <p:cNvSpPr txBox="1"/>
          <p:nvPr/>
        </p:nvSpPr>
        <p:spPr>
          <a:xfrm>
            <a:off x="5125454" y="1756425"/>
            <a:ext cx="4860756" cy="5139865"/>
          </a:xfrm>
          <a:prstGeom prst="rect">
            <a:avLst/>
          </a:prstGeom>
          <a:noFill/>
        </p:spPr>
        <p:txBody>
          <a:bodyPr wrap="square" lIns="91436" tIns="45718" rIns="91436" bIns="45718" rtlCol="0">
            <a:spAutoFit/>
          </a:bodyPr>
          <a:lstStyle/>
          <a:p>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La France investit près de 5% de son PIB dans son système éducatif</a:t>
            </a:r>
            <a:r>
              <a:rPr lang="fr-FR" sz="1700" dirty="0">
                <a:solidFill>
                  <a:srgbClr val="C00000"/>
                </a:solidFill>
                <a:latin typeface="Verdana" panose="020B0604030504040204" pitchFamily="34" charset="0"/>
                <a:ea typeface="Verdana" panose="020B0604030504040204" pitchFamily="34" charset="0"/>
                <a:cs typeface="Verdana" panose="020B0604030504040204" pitchFamily="34" charset="0"/>
              </a:rPr>
              <a:t>, </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soit davantage que l’Allemagne, l’Italie ou l’Espagne. Les formations de l’enseignement supérieur sont reconnues à l’échelle mondiale et </a:t>
            </a:r>
            <a:r>
              <a:rPr lang="fr-FR" sz="17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ont attiré </a:t>
            </a:r>
            <a:r>
              <a:rPr lang="fr-FR" sz="17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324 </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000 étudiants internationaux </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en 2016/2017 (4</a:t>
            </a:r>
            <a:r>
              <a:rPr lang="fr-FR" sz="1700"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 pays d’accueil à l’échelle mondiale).</a:t>
            </a:r>
          </a:p>
          <a:p>
            <a:endPar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Avec </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1,6 millions de scientifiques </a:t>
            </a:r>
            <a:r>
              <a:rPr lang="fr-FR" sz="1700" b="1">
                <a:solidFill>
                  <a:srgbClr val="C00000"/>
                </a:solidFill>
                <a:latin typeface="Verdana" panose="020B0604030504040204" pitchFamily="34" charset="0"/>
                <a:ea typeface="Verdana" panose="020B0604030504040204" pitchFamily="34" charset="0"/>
                <a:cs typeface="Verdana" panose="020B0604030504040204" pitchFamily="34" charset="0"/>
              </a:rPr>
              <a:t>et </a:t>
            </a:r>
            <a:r>
              <a:rPr lang="fr-FR" sz="1700" b="1" smtClean="0">
                <a:solidFill>
                  <a:srgbClr val="C00000"/>
                </a:solidFill>
                <a:latin typeface="Verdana" panose="020B0604030504040204" pitchFamily="34" charset="0"/>
                <a:ea typeface="Verdana" panose="020B0604030504040204" pitchFamily="34" charset="0"/>
                <a:cs typeface="Verdana" panose="020B0604030504040204" pitchFamily="34" charset="0"/>
              </a:rPr>
              <a:t>d’ingénieurs</a:t>
            </a:r>
            <a:r>
              <a:rPr lang="fr-FR" sz="1700" smtClean="0">
                <a:solidFill>
                  <a:srgbClr val="00529C"/>
                </a:solidFill>
                <a:latin typeface="Verdana" panose="020B0604030504040204" pitchFamily="34" charset="0"/>
                <a:ea typeface="Verdana" panose="020B0604030504040204" pitchFamily="34" charset="0"/>
                <a:cs typeface="Verdana" panose="020B0604030504040204" pitchFamily="34" charset="0"/>
              </a:rPr>
              <a:t>, </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la France se classe au 3</a:t>
            </a:r>
            <a:r>
              <a:rPr lang="fr-FR" sz="1700"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 rang européen. </a:t>
            </a:r>
          </a:p>
          <a:p>
            <a:endPar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La France se classe au </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7</a:t>
            </a:r>
            <a:r>
              <a:rPr lang="fr-FR" sz="1700" b="1" baseline="30000" dirty="0">
                <a:solidFill>
                  <a:srgbClr val="C00000"/>
                </a:solidFill>
                <a:latin typeface="Verdana" panose="020B0604030504040204" pitchFamily="34" charset="0"/>
                <a:ea typeface="Verdana" panose="020B0604030504040204" pitchFamily="34" charset="0"/>
                <a:cs typeface="Verdana" panose="020B0604030504040204" pitchFamily="34" charset="0"/>
              </a:rPr>
              <a:t>e</a:t>
            </a:r>
            <a:r>
              <a:rPr lang="fr-FR" sz="1700" b="1" dirty="0">
                <a:solidFill>
                  <a:srgbClr val="C00000"/>
                </a:solidFill>
                <a:latin typeface="Verdana" panose="020B0604030504040204" pitchFamily="34" charset="0"/>
                <a:ea typeface="Verdana" panose="020B0604030504040204" pitchFamily="34" charset="0"/>
                <a:cs typeface="Verdana" panose="020B0604030504040204" pitchFamily="34" charset="0"/>
              </a:rPr>
              <a:t> rang de la productivité horaire de la main d’œuvre</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 devant l’Allemagne (8</a:t>
            </a:r>
            <a:r>
              <a:rPr lang="fr-FR" sz="1700"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 </a:t>
            </a:r>
          </a:p>
          <a:p>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et le Royaume-Uni (18</a:t>
            </a:r>
            <a:r>
              <a:rPr lang="fr-FR" sz="1700"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a:t>
            </a:r>
          </a:p>
          <a:p>
            <a:endParaRPr lang="fr-FR" sz="1700" dirty="0">
              <a:solidFill>
                <a:srgbClr val="00529C"/>
              </a:solidFill>
            </a:endParaRPr>
          </a:p>
          <a:p>
            <a:pPr algn="r"/>
            <a:r>
              <a:rPr lang="fr-FR" sz="1100" dirty="0">
                <a:solidFill>
                  <a:srgbClr val="00529C"/>
                </a:solidFill>
              </a:rPr>
              <a:t>Sources : OCDE, The </a:t>
            </a:r>
            <a:r>
              <a:rPr lang="fr-FR" sz="1100" dirty="0" err="1">
                <a:solidFill>
                  <a:srgbClr val="00529C"/>
                </a:solidFill>
              </a:rPr>
              <a:t>Conference</a:t>
            </a:r>
            <a:r>
              <a:rPr lang="fr-FR" sz="1100" dirty="0">
                <a:solidFill>
                  <a:srgbClr val="00529C"/>
                </a:solidFill>
              </a:rPr>
              <a:t> </a:t>
            </a:r>
            <a:r>
              <a:rPr lang="fr-FR" sz="1100" dirty="0" err="1">
                <a:solidFill>
                  <a:srgbClr val="00529C"/>
                </a:solidFill>
              </a:rPr>
              <a:t>Board</a:t>
            </a:r>
            <a:r>
              <a:rPr lang="fr-FR" sz="1100" dirty="0">
                <a:solidFill>
                  <a:srgbClr val="00529C"/>
                </a:solidFill>
              </a:rPr>
              <a:t>, Eurostat, </a:t>
            </a:r>
          </a:p>
          <a:p>
            <a:pPr algn="r"/>
            <a:r>
              <a:rPr lang="fr-FR" sz="1100" dirty="0">
                <a:solidFill>
                  <a:srgbClr val="00529C"/>
                </a:solidFill>
              </a:rPr>
              <a:t>Campus France</a:t>
            </a:r>
          </a:p>
        </p:txBody>
      </p:sp>
      <p:graphicFrame>
        <p:nvGraphicFramePr>
          <p:cNvPr id="10" name="Graphique 9"/>
          <p:cNvGraphicFramePr>
            <a:graphicFrameLocks/>
          </p:cNvGraphicFramePr>
          <p:nvPr>
            <p:extLst>
              <p:ext uri="{D42A27DB-BD31-4B8C-83A1-F6EECF244321}">
                <p14:modId xmlns:p14="http://schemas.microsoft.com/office/powerpoint/2010/main" val="1363381245"/>
              </p:ext>
            </p:extLst>
          </p:nvPr>
        </p:nvGraphicFramePr>
        <p:xfrm>
          <a:off x="646779" y="2096252"/>
          <a:ext cx="3946358" cy="45708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397732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69980" y="302869"/>
            <a:ext cx="10136766" cy="1119534"/>
          </a:xfrm>
          <a:solidFill>
            <a:srgbClr val="00529C"/>
          </a:solidFill>
        </p:spPr>
        <p:txBody>
          <a:bodyPr>
            <a:normAutofit/>
          </a:bodyPr>
          <a:lstStyle/>
          <a:p>
            <a:pPr algn="ctr"/>
            <a:r>
              <a:rPr lang="fr-FR" sz="2400" dirty="0">
                <a:latin typeface="Verdana" panose="020B0604030504040204" pitchFamily="34" charset="0"/>
                <a:ea typeface="Verdana" panose="020B0604030504040204" pitchFamily="34" charset="0"/>
                <a:cs typeface="Verdana" panose="020B0604030504040204" pitchFamily="34" charset="0"/>
              </a:rPr>
              <a:t>Des infrastructures de qualité, un cadre privilégié</a:t>
            </a:r>
          </a:p>
        </p:txBody>
      </p:sp>
      <p:sp>
        <p:nvSpPr>
          <p:cNvPr id="3" name="Espace réservé du contenu 2"/>
          <p:cNvSpPr>
            <a:spLocks noGrp="1"/>
          </p:cNvSpPr>
          <p:nvPr>
            <p:ph idx="1"/>
          </p:nvPr>
        </p:nvSpPr>
        <p:spPr>
          <a:xfrm>
            <a:off x="4762005" y="1764666"/>
            <a:ext cx="5213268" cy="4541131"/>
          </a:xfrm>
        </p:spPr>
        <p:txBody>
          <a:bodyPr>
            <a:normAutofit fontScale="77500" lnSpcReduction="20000"/>
          </a:bodyPr>
          <a:lstStyle/>
          <a:p>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L’aéroport Paris-Charles de Gaulle est le </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1</a:t>
            </a:r>
            <a:r>
              <a:rPr lang="fr-FR" sz="2300" b="1" baseline="30000" dirty="0">
                <a:solidFill>
                  <a:srgbClr val="C00000"/>
                </a:solidFill>
                <a:latin typeface="Verdana" panose="020B0604030504040204" pitchFamily="34" charset="0"/>
                <a:ea typeface="Verdana" panose="020B0604030504040204" pitchFamily="34" charset="0"/>
                <a:cs typeface="Verdana" panose="020B0604030504040204" pitchFamily="34" charset="0"/>
              </a:rPr>
              <a:t>er</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 aéroport européen pour le fret et le 2</a:t>
            </a:r>
            <a:r>
              <a:rPr lang="fr-FR" sz="2300" b="1" baseline="30000" dirty="0">
                <a:solidFill>
                  <a:srgbClr val="C00000"/>
                </a:solidFill>
                <a:latin typeface="Verdana" panose="020B0604030504040204" pitchFamily="34" charset="0"/>
                <a:ea typeface="Verdana" panose="020B0604030504040204" pitchFamily="34" charset="0"/>
                <a:cs typeface="Verdana" panose="020B0604030504040204" pitchFamily="34" charset="0"/>
              </a:rPr>
              <a:t>e</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 pour le transport de passagers</a:t>
            </a:r>
            <a:r>
              <a:rPr lang="fr-FR" sz="2300" dirty="0">
                <a:latin typeface="Verdana" panose="020B0604030504040204" pitchFamily="34" charset="0"/>
                <a:ea typeface="Verdana" panose="020B0604030504040204" pitchFamily="34" charset="0"/>
                <a:cs typeface="Verdana" panose="020B0604030504040204" pitchFamily="34" charset="0"/>
              </a:rPr>
              <a:t>. </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Paris-Le Bourget est le 1</a:t>
            </a:r>
            <a:r>
              <a:rPr lang="fr-FR" sz="2300"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er</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 aéroport d’affaires en Europe.</a:t>
            </a:r>
            <a:r>
              <a:rPr lang="fr-FR" sz="2300" dirty="0">
                <a:latin typeface="Verdana" panose="020B0604030504040204" pitchFamily="34" charset="0"/>
                <a:ea typeface="Verdana" panose="020B0604030504040204" pitchFamily="34" charset="0"/>
                <a:cs typeface="Verdana" panose="020B0604030504040204" pitchFamily="34" charset="0"/>
              </a:rPr>
              <a:t> </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Le réseau ferré français est le 3</a:t>
            </a:r>
            <a:r>
              <a:rPr lang="fr-FR" sz="2300" b="1" baseline="30000" dirty="0">
                <a:solidFill>
                  <a:srgbClr val="C00000"/>
                </a:solidFill>
                <a:latin typeface="Verdana" panose="020B0604030504040204" pitchFamily="34" charset="0"/>
                <a:ea typeface="Verdana" panose="020B0604030504040204" pitchFamily="34" charset="0"/>
                <a:cs typeface="Verdana" panose="020B0604030504040204" pitchFamily="34" charset="0"/>
              </a:rPr>
              <a:t>e</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 plus performant </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d’Europe.</a:t>
            </a:r>
          </a:p>
          <a:p>
            <a:endParaRPr lang="fr-FR" sz="2300" dirty="0" smtClean="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23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La </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France est à la </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5</a:t>
            </a:r>
            <a:r>
              <a:rPr lang="fr-FR" sz="2300" b="1" baseline="30000" dirty="0">
                <a:solidFill>
                  <a:srgbClr val="C00000"/>
                </a:solidFill>
                <a:latin typeface="Verdana" panose="020B0604030504040204" pitchFamily="34" charset="0"/>
                <a:ea typeface="Verdana" panose="020B0604030504040204" pitchFamily="34" charset="0"/>
                <a:cs typeface="Verdana" panose="020B0604030504040204" pitchFamily="34" charset="0"/>
              </a:rPr>
              <a:t>e</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 place mondiale du classement sur l’adéquation des infrastructures de santé aux besoins </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de la société.</a:t>
            </a:r>
          </a:p>
          <a:p>
            <a:endPar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Paris offre un </a:t>
            </a:r>
            <a:r>
              <a:rPr lang="fr-FR" sz="2300" b="1" dirty="0">
                <a:solidFill>
                  <a:srgbClr val="C00000"/>
                </a:solidFill>
                <a:latin typeface="Verdana" panose="020B0604030504040204" pitchFamily="34" charset="0"/>
                <a:ea typeface="Verdana" panose="020B0604030504040204" pitchFamily="34" charset="0"/>
                <a:cs typeface="Verdana" panose="020B0604030504040204" pitchFamily="34" charset="0"/>
              </a:rPr>
              <a:t>cadre de vie privilégié</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 La capitale française occupe la 5</a:t>
            </a:r>
            <a:r>
              <a:rPr lang="fr-FR" sz="2300"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a:t>
            </a:r>
            <a:r>
              <a:rPr lang="fr-FR" sz="2300" dirty="0">
                <a:solidFill>
                  <a:srgbClr val="00529C"/>
                </a:solidFill>
                <a:latin typeface="Verdana" panose="020B0604030504040204" pitchFamily="34" charset="0"/>
                <a:ea typeface="Verdana" panose="020B0604030504040204" pitchFamily="34" charset="0"/>
                <a:cs typeface="Verdana" panose="020B0604030504040204" pitchFamily="34" charset="0"/>
              </a:rPr>
              <a:t> place des capitales offrant la meilleure qualité de vie, notamment grâce à sa vitalité culturelle.</a:t>
            </a:r>
            <a:endPar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  </a:t>
            </a:r>
            <a:endParaRPr lang="fr-FR" sz="1700" dirty="0" smtClean="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1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Sources : </a:t>
            </a:r>
            <a:r>
              <a:rPr lang="fr-FR" sz="1100" dirty="0" err="1" smtClean="0">
                <a:solidFill>
                  <a:srgbClr val="00529C"/>
                </a:solidFill>
                <a:latin typeface="Verdana" panose="020B0604030504040204" pitchFamily="34" charset="0"/>
                <a:ea typeface="Verdana" panose="020B0604030504040204" pitchFamily="34" charset="0"/>
                <a:cs typeface="Verdana" panose="020B0604030504040204" pitchFamily="34" charset="0"/>
              </a:rPr>
              <a:t>Airports</a:t>
            </a:r>
            <a:r>
              <a:rPr lang="fr-FR" sz="11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a:t>
            </a:r>
            <a:r>
              <a:rPr lang="fr-FR" sz="1100" dirty="0" err="1" smtClean="0">
                <a:solidFill>
                  <a:srgbClr val="00529C"/>
                </a:solidFill>
                <a:latin typeface="Verdana" panose="020B0604030504040204" pitchFamily="34" charset="0"/>
                <a:ea typeface="Verdana" panose="020B0604030504040204" pitchFamily="34" charset="0"/>
                <a:cs typeface="Verdana" panose="020B0604030504040204" pitchFamily="34" charset="0"/>
              </a:rPr>
              <a:t>council</a:t>
            </a:r>
            <a:r>
              <a:rPr lang="fr-FR" sz="11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international, </a:t>
            </a:r>
          </a:p>
          <a:p>
            <a:r>
              <a:rPr lang="fr-FR" sz="11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The </a:t>
            </a:r>
            <a:r>
              <a:rPr lang="fr-FR" sz="1100" dirty="0">
                <a:solidFill>
                  <a:srgbClr val="00529C"/>
                </a:solidFill>
                <a:latin typeface="Verdana" panose="020B0604030504040204" pitchFamily="34" charset="0"/>
                <a:ea typeface="Verdana" panose="020B0604030504040204" pitchFamily="34" charset="0"/>
                <a:cs typeface="Verdana" panose="020B0604030504040204" pitchFamily="34" charset="0"/>
              </a:rPr>
              <a:t>Boston Consulting Group, IMD</a:t>
            </a:r>
          </a:p>
        </p:txBody>
      </p:sp>
      <p:pic>
        <p:nvPicPr>
          <p:cNvPr id="4" name="Image 3"/>
          <p:cNvPicPr>
            <a:picLocks noChangeAspect="1"/>
          </p:cNvPicPr>
          <p:nvPr/>
        </p:nvPicPr>
        <p:blipFill rotWithShape="1">
          <a:blip r:embed="rId4">
            <a:extLst>
              <a:ext uri="{28A0092B-C50C-407E-A947-70E740481C1C}">
                <a14:useLocalDpi xmlns:a14="http://schemas.microsoft.com/office/drawing/2010/main" val="0"/>
              </a:ext>
            </a:extLst>
          </a:blip>
          <a:srcRect r="63087"/>
          <a:stretch/>
        </p:blipFill>
        <p:spPr>
          <a:xfrm>
            <a:off x="695600" y="1647565"/>
            <a:ext cx="3398773" cy="4891462"/>
          </a:xfrm>
          <a:prstGeom prst="rect">
            <a:avLst/>
          </a:prstGeom>
        </p:spPr>
      </p:pic>
      <p:cxnSp>
        <p:nvCxnSpPr>
          <p:cNvPr id="5" name="Connecteur droit 4"/>
          <p:cNvCxnSpPr/>
          <p:nvPr/>
        </p:nvCxnSpPr>
        <p:spPr>
          <a:xfrm>
            <a:off x="4468335" y="1647561"/>
            <a:ext cx="0" cy="480074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52099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a:t>Paris : place financière mondiale</a:t>
            </a:r>
          </a:p>
        </p:txBody>
      </p:sp>
      <p:sp>
        <p:nvSpPr>
          <p:cNvPr id="7" name="ZoneTexte 6"/>
          <p:cNvSpPr txBox="1"/>
          <p:nvPr/>
        </p:nvSpPr>
        <p:spPr>
          <a:xfrm>
            <a:off x="6567056" y="2010484"/>
            <a:ext cx="3680033" cy="4647422"/>
          </a:xfrm>
          <a:prstGeom prst="rect">
            <a:avLst/>
          </a:prstGeom>
          <a:noFill/>
        </p:spPr>
        <p:txBody>
          <a:bodyPr wrap="square" lIns="91436" tIns="45718" rIns="91436" bIns="45718" rtlCol="0">
            <a:spAutoFit/>
          </a:bodyPr>
          <a:lstStyle/>
          <a:p>
            <a:r>
              <a:rPr lang="fr-FR" sz="1600" b="1" dirty="0" smtClean="0">
                <a:solidFill>
                  <a:srgbClr val="00529C"/>
                </a:solidFill>
                <a:latin typeface="Verdana" panose="020B0604030504040204" pitchFamily="34" charset="0"/>
                <a:ea typeface="Verdana" panose="020B0604030504040204" pitchFamily="34" charset="0"/>
                <a:cs typeface="Verdana" panose="020B0604030504040204" pitchFamily="34" charset="0"/>
              </a:rPr>
              <a:t>1</a:t>
            </a:r>
            <a:r>
              <a:rPr lang="fr-FR" sz="1600" b="1" baseline="300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re</a:t>
            </a:r>
            <a:r>
              <a:rPr lang="fr-FR" sz="1600" b="1"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place financière dans l’Union européenne</a:t>
            </a:r>
            <a:r>
              <a:rPr lang="fr-FR" sz="1050" b="1" baseline="300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a:t>
            </a:r>
            <a:r>
              <a:rPr lang="fr-FR" sz="105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(Euronext, 2017)</a:t>
            </a:r>
            <a:endParaRPr lang="fr-FR" sz="105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endPar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600" b="1" dirty="0">
                <a:solidFill>
                  <a:srgbClr val="00529C"/>
                </a:solidFill>
                <a:latin typeface="Verdana" panose="020B0604030504040204" pitchFamily="34" charset="0"/>
                <a:ea typeface="Verdana" panose="020B0604030504040204" pitchFamily="34" charset="0"/>
                <a:cs typeface="Verdana" panose="020B0604030504040204" pitchFamily="34" charset="0"/>
              </a:rPr>
              <a:t>1</a:t>
            </a:r>
            <a:r>
              <a:rPr lang="fr-FR" sz="1600" b="1" baseline="30000" dirty="0">
                <a:solidFill>
                  <a:srgbClr val="00529C"/>
                </a:solidFill>
                <a:latin typeface="Verdana" panose="020B0604030504040204" pitchFamily="34" charset="0"/>
                <a:ea typeface="Verdana" panose="020B0604030504040204" pitchFamily="34" charset="0"/>
                <a:cs typeface="Verdana" panose="020B0604030504040204" pitchFamily="34" charset="0"/>
              </a:rPr>
              <a:t>er</a:t>
            </a:r>
            <a:r>
              <a:rPr lang="fr-FR" sz="1600" b="1" dirty="0">
                <a:solidFill>
                  <a:srgbClr val="00529C"/>
                </a:solidFill>
                <a:latin typeface="Verdana" panose="020B0604030504040204" pitchFamily="34" charset="0"/>
                <a:ea typeface="Verdana" panose="020B0604030504040204" pitchFamily="34" charset="0"/>
                <a:cs typeface="Verdana" panose="020B0604030504040204" pitchFamily="34" charset="0"/>
              </a:rPr>
              <a:t> </a:t>
            </a:r>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marché de capital-investissement dans l’Union </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européenne </a:t>
            </a:r>
            <a:r>
              <a:rPr lang="fr-FR" sz="14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(12,4 Mds EUR investis dans 1 400 entreprises en 2016)</a:t>
            </a:r>
            <a:endParaRPr lang="fr-FR" sz="14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endPar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600" b="1" dirty="0">
                <a:solidFill>
                  <a:srgbClr val="00529C"/>
                </a:solidFill>
                <a:latin typeface="Verdana" panose="020B0604030504040204" pitchFamily="34" charset="0"/>
                <a:ea typeface="Verdana" panose="020B0604030504040204" pitchFamily="34" charset="0"/>
                <a:cs typeface="Verdana" panose="020B0604030504040204" pitchFamily="34" charset="0"/>
              </a:rPr>
              <a:t>3 600 </a:t>
            </a:r>
            <a:r>
              <a:rPr lang="fr-FR" sz="1600" b="1" dirty="0" smtClean="0">
                <a:solidFill>
                  <a:srgbClr val="00529C"/>
                </a:solidFill>
                <a:latin typeface="Verdana" panose="020B0604030504040204" pitchFamily="34" charset="0"/>
                <a:ea typeface="Verdana" panose="020B0604030504040204" pitchFamily="34" charset="0"/>
                <a:cs typeface="Verdana" panose="020B0604030504040204" pitchFamily="34" charset="0"/>
              </a:rPr>
              <a:t>Mds EUR </a:t>
            </a:r>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d’actifs sous gestion – 1,5x le PIB </a:t>
            </a:r>
            <a:r>
              <a:rPr lang="fr-FR" sz="1600" spc="-100" dirty="0">
                <a:solidFill>
                  <a:srgbClr val="00529C"/>
                </a:solidFill>
                <a:latin typeface="Verdana" panose="020B0604030504040204" pitchFamily="34" charset="0"/>
                <a:ea typeface="Verdana" panose="020B0604030504040204" pitchFamily="34" charset="0"/>
                <a:cs typeface="Verdana" panose="020B0604030504040204" pitchFamily="34" charset="0"/>
              </a:rPr>
              <a:t>de la </a:t>
            </a:r>
            <a:r>
              <a:rPr lang="fr-FR" sz="1600" spc="-1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France :</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1</a:t>
            </a:r>
            <a:r>
              <a:rPr lang="fr-FR" sz="1600" baseline="300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er</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marché de l’UE </a:t>
            </a:r>
            <a:r>
              <a:rPr lang="fr-FR" sz="11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(AFG)</a:t>
            </a:r>
          </a:p>
          <a:p>
            <a:endPar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4 banques françaises parmi les 20 premières mondiales </a:t>
            </a:r>
            <a:r>
              <a:rPr lang="fr-FR" sz="1100" dirty="0">
                <a:solidFill>
                  <a:srgbClr val="00529C"/>
                </a:solidFill>
                <a:latin typeface="Verdana" panose="020B0604030504040204" pitchFamily="34" charset="0"/>
                <a:ea typeface="Verdana" panose="020B0604030504040204" pitchFamily="34" charset="0"/>
                <a:cs typeface="Verdana" panose="020B0604030504040204" pitchFamily="34" charset="0"/>
              </a:rPr>
              <a:t>(The </a:t>
            </a:r>
            <a:r>
              <a:rPr lang="fr-FR" sz="1100" dirty="0" err="1">
                <a:solidFill>
                  <a:srgbClr val="00529C"/>
                </a:solidFill>
                <a:latin typeface="Verdana" panose="020B0604030504040204" pitchFamily="34" charset="0"/>
                <a:ea typeface="Verdana" panose="020B0604030504040204" pitchFamily="34" charset="0"/>
                <a:cs typeface="Verdana" panose="020B0604030504040204" pitchFamily="34" charset="0"/>
              </a:rPr>
              <a:t>Banker</a:t>
            </a:r>
            <a:r>
              <a:rPr lang="fr-FR" sz="1100" dirty="0">
                <a:solidFill>
                  <a:srgbClr val="00529C"/>
                </a:solidFill>
                <a:latin typeface="Verdana" panose="020B0604030504040204" pitchFamily="34" charset="0"/>
                <a:ea typeface="Verdana" panose="020B0604030504040204" pitchFamily="34" charset="0"/>
                <a:cs typeface="Verdana" panose="020B0604030504040204" pitchFamily="34" charset="0"/>
              </a:rPr>
              <a:t>, 2017</a:t>
            </a:r>
            <a:r>
              <a:rPr lang="fr-FR" sz="1100" dirty="0" smtClean="0">
                <a:solidFill>
                  <a:srgbClr val="00529C"/>
                </a:solidFill>
              </a:rPr>
              <a:t>)</a:t>
            </a:r>
          </a:p>
          <a:p>
            <a:endParaRPr lang="fr-FR" sz="1100" dirty="0">
              <a:solidFill>
                <a:srgbClr val="00529C"/>
              </a:solidFill>
            </a:endParaRPr>
          </a:p>
          <a:p>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Un écosystème attractif : plus de </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1 200 </a:t>
            </a:r>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entreprises de </a:t>
            </a:r>
            <a:r>
              <a:rPr lang="fr-FR" sz="1600" dirty="0" err="1">
                <a:solidFill>
                  <a:srgbClr val="00529C"/>
                </a:solidFill>
                <a:latin typeface="Verdana" panose="020B0604030504040204" pitchFamily="34" charset="0"/>
                <a:ea typeface="Verdana" panose="020B0604030504040204" pitchFamily="34" charset="0"/>
                <a:cs typeface="Verdana" panose="020B0604030504040204" pitchFamily="34" charset="0"/>
              </a:rPr>
              <a:t>fintech</a:t>
            </a:r>
            <a:endPar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endParaRPr lang="fr-FR" sz="2000" dirty="0">
              <a:solidFill>
                <a:srgbClr val="00529C"/>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886" y="2014037"/>
            <a:ext cx="6175169" cy="3369039"/>
          </a:xfrm>
          <a:prstGeom prst="rect">
            <a:avLst/>
          </a:prstGeom>
        </p:spPr>
      </p:pic>
      <p:sp>
        <p:nvSpPr>
          <p:cNvPr id="3" name="ZoneTexte 2"/>
          <p:cNvSpPr txBox="1"/>
          <p:nvPr/>
        </p:nvSpPr>
        <p:spPr>
          <a:xfrm>
            <a:off x="530045" y="5510153"/>
            <a:ext cx="5550121" cy="830997"/>
          </a:xfrm>
          <a:prstGeom prst="rect">
            <a:avLst/>
          </a:prstGeom>
          <a:noFill/>
        </p:spPr>
        <p:txBody>
          <a:bodyPr wrap="square" rtlCol="0">
            <a:spAutoFit/>
          </a:bodyPr>
          <a:lstStyle/>
          <a:p>
            <a:pPr algn="just"/>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En 2017, </a:t>
            </a:r>
            <a:r>
              <a:rPr lang="fr-FR" sz="1600" b="1" dirty="0">
                <a:solidFill>
                  <a:srgbClr val="00529C"/>
                </a:solidFill>
                <a:latin typeface="Verdana" panose="020B0604030504040204" pitchFamily="34" charset="0"/>
                <a:ea typeface="Verdana" panose="020B0604030504040204" pitchFamily="34" charset="0"/>
                <a:cs typeface="Verdana" panose="020B0604030504040204" pitchFamily="34" charset="0"/>
              </a:rPr>
              <a:t>la France est la première place européenne du capital risque </a:t>
            </a:r>
            <a:r>
              <a:rPr lang="fr-FR" sz="1600" dirty="0">
                <a:solidFill>
                  <a:srgbClr val="00529C"/>
                </a:solidFill>
                <a:latin typeface="Verdana" panose="020B0604030504040204" pitchFamily="34" charset="0"/>
                <a:ea typeface="Verdana" panose="020B0604030504040204" pitchFamily="34" charset="0"/>
                <a:cs typeface="Verdana" panose="020B0604030504040204" pitchFamily="34" charset="0"/>
              </a:rPr>
              <a:t>avec 2,7 </a:t>
            </a:r>
            <a:r>
              <a:rPr lang="fr-FR" sz="16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Mds EUR levées. </a:t>
            </a:r>
            <a:r>
              <a:rPr lang="fr-FR" sz="1200" dirty="0">
                <a:solidFill>
                  <a:srgbClr val="00529C"/>
                </a:solidFill>
                <a:latin typeface="Verdana" panose="020B0604030504040204" pitchFamily="34" charset="0"/>
                <a:ea typeface="Verdana" panose="020B0604030504040204" pitchFamily="34" charset="0"/>
                <a:cs typeface="Verdana" panose="020B0604030504040204" pitchFamily="34" charset="0"/>
              </a:rPr>
              <a:t>(</a:t>
            </a:r>
            <a:r>
              <a:rPr lang="fr-FR" sz="1200" dirty="0" err="1">
                <a:solidFill>
                  <a:srgbClr val="00529C"/>
                </a:solidFill>
                <a:latin typeface="Verdana" panose="020B0604030504040204" pitchFamily="34" charset="0"/>
                <a:ea typeface="Verdana" panose="020B0604030504040204" pitchFamily="34" charset="0"/>
                <a:cs typeface="Verdana" panose="020B0604030504040204" pitchFamily="34" charset="0"/>
              </a:rPr>
              <a:t>Dealroom</a:t>
            </a:r>
            <a:r>
              <a:rPr lang="fr-FR" sz="1200" dirty="0">
                <a:solidFill>
                  <a:srgbClr val="00529C"/>
                </a:solidFill>
                <a:latin typeface="Verdana" panose="020B0604030504040204" pitchFamily="34" charset="0"/>
                <a:ea typeface="Verdana" panose="020B0604030504040204" pitchFamily="34" charset="0"/>
                <a:cs typeface="Verdana" panose="020B0604030504040204" pitchFamily="34" charset="0"/>
              </a:rPr>
              <a:t>, 2017)</a:t>
            </a:r>
          </a:p>
        </p:txBody>
      </p:sp>
    </p:spTree>
    <p:extLst>
      <p:ext uri="{BB962C8B-B14F-4D97-AF65-F5344CB8AC3E}">
        <p14:creationId xmlns:p14="http://schemas.microsoft.com/office/powerpoint/2010/main" val="35447645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r="23400"/>
          <a:stretch/>
        </p:blipFill>
        <p:spPr bwMode="auto">
          <a:xfrm>
            <a:off x="5445508" y="1455821"/>
            <a:ext cx="4587949" cy="395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88761" y="276727"/>
            <a:ext cx="4608095" cy="7038474"/>
          </a:xfrm>
          <a:prstGeom prst="rect">
            <a:avLst/>
          </a:prstGeom>
          <a:solidFill>
            <a:schemeClr val="accent3">
              <a:lumMod val="75000"/>
              <a:alpha val="22000"/>
            </a:schemeClr>
          </a:solidFill>
          <a:ln>
            <a:noFill/>
          </a:ln>
        </p:spPr>
        <p:style>
          <a:lnRef idx="1">
            <a:schemeClr val="accent1"/>
          </a:lnRef>
          <a:fillRef idx="3">
            <a:schemeClr val="accent1"/>
          </a:fillRef>
          <a:effectRef idx="2">
            <a:schemeClr val="accent1"/>
          </a:effectRef>
          <a:fontRef idx="minor">
            <a:schemeClr val="lt1"/>
          </a:fontRef>
        </p:style>
        <p:txBody>
          <a:bodyPr lIns="91436" tIns="45718" rIns="91436" bIns="45718" rtlCol="0" anchor="ctr"/>
          <a:lstStyle/>
          <a:p>
            <a:pPr algn="ctr"/>
            <a:r>
              <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rPr>
              <a:t>+220 %</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n</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ombre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de </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créations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de startups</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par an (2012-2015)</a:t>
            </a:r>
          </a:p>
          <a:p>
            <a:pPr algn="ct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sz="3200" b="1" dirty="0" smtClean="0">
                <a:solidFill>
                  <a:schemeClr val="accent4"/>
                </a:solidFill>
                <a:latin typeface="Verdana" panose="020B0604030504040204" pitchFamily="34" charset="0"/>
                <a:ea typeface="Verdana" panose="020B0604030504040204" pitchFamily="34" charset="0"/>
                <a:cs typeface="Verdana" panose="020B0604030504040204" pitchFamily="34" charset="0"/>
              </a:rPr>
              <a:t>+120 %</a:t>
            </a: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roissance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du nombre d’investissements de fonds de</a:t>
            </a: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capital-risque étrangers dans des startups </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françaises</a:t>
            </a:r>
            <a:endPar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2012-2016</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a:t>
            </a:r>
          </a:p>
          <a:p>
            <a:pPr algn="ct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rPr>
              <a:t>+</a:t>
            </a:r>
            <a:r>
              <a:rPr lang="fr-FR" sz="3200" b="1" dirty="0" smtClean="0">
                <a:solidFill>
                  <a:schemeClr val="accent4"/>
                </a:solidFill>
                <a:latin typeface="Verdana" panose="020B0604030504040204" pitchFamily="34" charset="0"/>
                <a:ea typeface="Verdana" panose="020B0604030504040204" pitchFamily="34" charset="0"/>
                <a:cs typeface="Verdana" panose="020B0604030504040204" pitchFamily="34" charset="0"/>
              </a:rPr>
              <a:t>53 %</a:t>
            </a:r>
            <a:endParaRPr lang="fr-FR" sz="3200" b="1" dirty="0">
              <a:solidFill>
                <a:schemeClr val="accent4"/>
              </a:solidFill>
              <a:latin typeface="Verdana" panose="020B0604030504040204" pitchFamily="34" charset="0"/>
              <a:ea typeface="Verdana" panose="020B0604030504040204" pitchFamily="34" charset="0"/>
              <a:cs typeface="Verdana" panose="020B0604030504040204" pitchFamily="34" charset="0"/>
            </a:endParaRPr>
          </a:p>
          <a:p>
            <a:pPr algn="ct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é</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volution </a:t>
            </a:r>
            <a:r>
              <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du nombre d’incubateurs et d’accélérateurs de </a:t>
            </a:r>
            <a:r>
              <a:rPr lang="fr-FR" dirty="0" smtClean="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startups</a:t>
            </a:r>
            <a:endParaRPr lang="fr-FR"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423451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chemeClr val="bg1"/>
                </a:solidFill>
              </a:rPr>
              <a:t>Des réformes ambitieuses</a:t>
            </a:r>
            <a:br>
              <a:rPr lang="fr-FR" dirty="0" smtClean="0">
                <a:solidFill>
                  <a:schemeClr val="bg1"/>
                </a:solidFill>
              </a:rPr>
            </a:br>
            <a:r>
              <a:rPr lang="fr-FR" dirty="0" smtClean="0">
                <a:solidFill>
                  <a:schemeClr val="bg1"/>
                </a:solidFill>
              </a:rPr>
              <a:t/>
            </a:r>
            <a:br>
              <a:rPr lang="fr-FR" dirty="0" smtClean="0">
                <a:solidFill>
                  <a:schemeClr val="bg1"/>
                </a:solidFill>
              </a:rPr>
            </a:br>
            <a:r>
              <a:rPr lang="fr-FR" sz="2700" spc="-100" dirty="0">
                <a:solidFill>
                  <a:schemeClr val="bg1"/>
                </a:solidFill>
              </a:rPr>
              <a:t>U</a:t>
            </a:r>
            <a:r>
              <a:rPr lang="fr-FR" sz="2700" cap="none" spc="-100" dirty="0">
                <a:solidFill>
                  <a:schemeClr val="bg1"/>
                </a:solidFill>
              </a:rPr>
              <a:t>ne stratégie de transformation reposant sur </a:t>
            </a:r>
            <a:r>
              <a:rPr lang="fr-FR" sz="2700" cap="none" spc="-100" dirty="0" smtClean="0">
                <a:solidFill>
                  <a:schemeClr val="bg1"/>
                </a:solidFill>
              </a:rPr>
              <a:t>4 piliers</a:t>
            </a:r>
            <a:r>
              <a:rPr lang="fr-FR" dirty="0">
                <a:solidFill>
                  <a:schemeClr val="bg1"/>
                </a:solidFill>
              </a:rPr>
              <a:t/>
            </a:r>
            <a:br>
              <a:rPr lang="fr-FR" dirty="0">
                <a:solidFill>
                  <a:schemeClr val="bg1"/>
                </a:solidFill>
              </a:rPr>
            </a:br>
            <a:endParaRPr lang="fr-FR" dirty="0">
              <a:solidFill>
                <a:schemeClr val="bg1"/>
              </a:solidFill>
            </a:endParaRPr>
          </a:p>
        </p:txBody>
      </p:sp>
      <p:sp>
        <p:nvSpPr>
          <p:cNvPr id="3" name="Espace réservé du texte 2"/>
          <p:cNvSpPr>
            <a:spLocks noGrp="1"/>
          </p:cNvSpPr>
          <p:nvPr>
            <p:ph type="body" idx="1"/>
          </p:nvPr>
        </p:nvSpPr>
        <p:spPr/>
        <p:txBody>
          <a:bodyPr/>
          <a:lstStyle/>
          <a:p>
            <a:r>
              <a:rPr lang="fr-FR" dirty="0" smtClean="0">
                <a:solidFill>
                  <a:schemeClr val="bg1"/>
                </a:solidFill>
              </a:rPr>
              <a:t>2017-2022</a:t>
            </a:r>
            <a:endParaRPr lang="fr-FR" dirty="0">
              <a:solidFill>
                <a:schemeClr val="bg1"/>
              </a:solidFill>
            </a:endParaRPr>
          </a:p>
        </p:txBody>
      </p:sp>
    </p:spTree>
    <p:extLst>
      <p:ext uri="{BB962C8B-B14F-4D97-AF65-F5344CB8AC3E}">
        <p14:creationId xmlns:p14="http://schemas.microsoft.com/office/powerpoint/2010/main" val="12648466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a:t>1</a:t>
            </a:r>
            <a:r>
              <a:rPr lang="fr-FR" sz="2400" baseline="30000" dirty="0"/>
              <a:t>er</a:t>
            </a:r>
            <a:r>
              <a:rPr lang="fr-FR" sz="2400" dirty="0"/>
              <a:t> pilier : libérer les forces créatrices de notre économie (</a:t>
            </a:r>
            <a:r>
              <a:rPr lang="fr-FR" sz="2400" dirty="0" smtClean="0"/>
              <a:t>1/4)</a:t>
            </a:r>
            <a:r>
              <a:rPr lang="fr-FR" sz="2400" dirty="0"/>
              <a:t/>
            </a:r>
            <a:br>
              <a:rPr lang="fr-FR" sz="2400" dirty="0"/>
            </a:br>
            <a:endParaRPr lang="fr-FR" sz="2400" b="0" i="1" dirty="0"/>
          </a:p>
        </p:txBody>
      </p:sp>
      <p:sp>
        <p:nvSpPr>
          <p:cNvPr id="3" name="Espace réservé du contenu 2"/>
          <p:cNvSpPr>
            <a:spLocks noGrp="1"/>
          </p:cNvSpPr>
          <p:nvPr>
            <p:ph idx="1"/>
          </p:nvPr>
        </p:nvSpPr>
        <p:spPr>
          <a:xfrm>
            <a:off x="534435" y="1764666"/>
            <a:ext cx="5118221" cy="5276094"/>
          </a:xfrm>
        </p:spPr>
        <p:txBody>
          <a:bodyPr>
            <a:normAutofit/>
          </a:bodyPr>
          <a:lstStyle/>
          <a:p>
            <a:r>
              <a:rPr lang="fr-FR" sz="1700" b="1" dirty="0">
                <a:solidFill>
                  <a:srgbClr val="00529C"/>
                </a:solidFill>
              </a:rPr>
              <a:t>La réforme du droit du travail (septembre 2017) poursuit </a:t>
            </a:r>
            <a:r>
              <a:rPr lang="fr-FR" sz="1700" b="1" dirty="0" smtClean="0">
                <a:solidFill>
                  <a:srgbClr val="00529C"/>
                </a:solidFill>
              </a:rPr>
              <a:t>4 objectifs : </a:t>
            </a:r>
            <a:endParaRPr lang="fr-FR" sz="1700" b="1" dirty="0">
              <a:solidFill>
                <a:srgbClr val="00529C"/>
              </a:solidFill>
            </a:endParaRPr>
          </a:p>
          <a:p>
            <a:endParaRPr lang="fr-FR" sz="1700" dirty="0">
              <a:solidFill>
                <a:srgbClr val="00529C"/>
              </a:solidFill>
            </a:endParaRPr>
          </a:p>
          <a:p>
            <a:pPr marL="285733" indent="-285733">
              <a:buFont typeface="Arial" panose="020B0604020202020204" pitchFamily="34" charset="0"/>
              <a:buChar char="•"/>
            </a:pPr>
            <a:r>
              <a:rPr lang="fr-FR" sz="17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Négocier </a:t>
            </a: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davantage au niveau de l’entreprise</a:t>
            </a:r>
            <a:endParaRPr lang="fr-FR" sz="1700" dirty="0">
              <a:solidFill>
                <a:srgbClr val="00529C"/>
              </a:solidFill>
            </a:endParaRPr>
          </a:p>
          <a:p>
            <a:endParaRPr lang="fr-FR" sz="1700" dirty="0">
              <a:solidFill>
                <a:srgbClr val="00529C"/>
              </a:solidFill>
            </a:endParaRPr>
          </a:p>
          <a:p>
            <a:pPr marL="285733" indent="-285733">
              <a:buFont typeface="Arial" panose="020B0604020202020204" pitchFamily="34" charset="0"/>
              <a:buChar char="•"/>
            </a:pP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Simplifier le dialogue social</a:t>
            </a:r>
          </a:p>
          <a:p>
            <a:pPr marL="285733" indent="-285733">
              <a:buFont typeface="Arial" panose="020B0604020202020204" pitchFamily="34" charset="0"/>
              <a:buChar char="•"/>
            </a:pPr>
            <a:endPar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pPr marL="285733" indent="-285733">
              <a:buFont typeface="Arial" panose="020B0604020202020204" pitchFamily="34" charset="0"/>
              <a:buChar char="•"/>
            </a:pP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Mieux sécuriser et rendre plus prévisibles les relations du travail</a:t>
            </a:r>
          </a:p>
          <a:p>
            <a:pPr marL="285733" indent="-285733">
              <a:buFont typeface="Arial" panose="020B0604020202020204" pitchFamily="34" charset="0"/>
              <a:buChar char="•"/>
            </a:pPr>
            <a:endPar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pPr marL="285733" indent="-285733">
              <a:buFont typeface="Arial" panose="020B0604020202020204" pitchFamily="34" charset="0"/>
              <a:buChar char="•"/>
            </a:pPr>
            <a:r>
              <a:rPr lang="fr-FR" sz="1700" dirty="0">
                <a:solidFill>
                  <a:srgbClr val="00529C"/>
                </a:solidFill>
                <a:latin typeface="Verdana" panose="020B0604030504040204" pitchFamily="34" charset="0"/>
                <a:ea typeface="Verdana" panose="020B0604030504040204" pitchFamily="34" charset="0"/>
                <a:cs typeface="Verdana" panose="020B0604030504040204" pitchFamily="34" charset="0"/>
              </a:rPr>
              <a:t>Faciliter les restructurations des grandes entreprises</a:t>
            </a:r>
            <a:endParaRPr lang="fr-FR" sz="1700" dirty="0">
              <a:solidFill>
                <a:srgbClr val="00529C"/>
              </a:solidFill>
            </a:endParaRP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865" y="1764666"/>
            <a:ext cx="3960614" cy="4085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Connecteur droit 7"/>
          <p:cNvCxnSpPr/>
          <p:nvPr/>
        </p:nvCxnSpPr>
        <p:spPr>
          <a:xfrm>
            <a:off x="5676409" y="1764666"/>
            <a:ext cx="1" cy="43433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26772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4" name="Titre 3"/>
          <p:cNvSpPr>
            <a:spLocks noGrp="1"/>
          </p:cNvSpPr>
          <p:nvPr>
            <p:ph type="title"/>
          </p:nvPr>
        </p:nvSpPr>
        <p:spPr>
          <a:solidFill>
            <a:srgbClr val="00529C"/>
          </a:solidFill>
        </p:spPr>
        <p:txBody>
          <a:bodyPr>
            <a:noAutofit/>
          </a:bodyPr>
          <a:lstStyle/>
          <a:p>
            <a:r>
              <a:rPr lang="fr-FR" sz="2400" dirty="0"/>
              <a:t>1</a:t>
            </a:r>
            <a:r>
              <a:rPr lang="fr-FR" sz="2400" baseline="30000" dirty="0"/>
              <a:t>er</a:t>
            </a:r>
            <a:r>
              <a:rPr lang="fr-FR" sz="2400" dirty="0"/>
              <a:t> pilier : libérer les forces créatrices de notre économie (</a:t>
            </a:r>
            <a:r>
              <a:rPr lang="fr-FR" sz="2400" dirty="0" smtClean="0"/>
              <a:t>2/4)</a:t>
            </a:r>
            <a:r>
              <a:rPr lang="fr-FR" sz="2400" dirty="0"/>
              <a:t/>
            </a:r>
            <a:br>
              <a:rPr lang="fr-FR" sz="2400" dirty="0"/>
            </a:br>
            <a:endParaRPr lang="fr-FR" sz="2400" dirty="0"/>
          </a:p>
        </p:txBody>
      </p:sp>
      <p:sp>
        <p:nvSpPr>
          <p:cNvPr id="5" name="Espace réservé du contenu 2"/>
          <p:cNvSpPr>
            <a:spLocks noGrp="1"/>
          </p:cNvSpPr>
          <p:nvPr>
            <p:ph idx="1"/>
          </p:nvPr>
        </p:nvSpPr>
        <p:spPr>
          <a:xfrm>
            <a:off x="534433" y="1764666"/>
            <a:ext cx="5640737" cy="5301152"/>
          </a:xfrm>
        </p:spPr>
        <p:txBody>
          <a:bodyPr>
            <a:normAutofit/>
          </a:bodyPr>
          <a:lstStyle/>
          <a:p>
            <a:r>
              <a:rPr lang="fr-FR" dirty="0" smtClean="0">
                <a:solidFill>
                  <a:srgbClr val="00529C"/>
                </a:solidFill>
              </a:rPr>
              <a:t>Des mesures pour renforcer la compétitivité de la France : </a:t>
            </a:r>
          </a:p>
          <a:p>
            <a:pPr marL="285733" indent="-285733">
              <a:buFont typeface="Arial" panose="020B0604020202020204" pitchFamily="34" charset="0"/>
              <a:buChar char="•"/>
            </a:pPr>
            <a:endParaRPr lang="fr-FR" sz="1400" dirty="0">
              <a:solidFill>
                <a:srgbClr val="00529C"/>
              </a:solidFill>
            </a:endParaRPr>
          </a:p>
          <a:p>
            <a:pPr marL="285750" indent="-285750">
              <a:buFont typeface="Arial" panose="020B0604020202020204" pitchFamily="34" charset="0"/>
              <a:buChar char="•"/>
            </a:pPr>
            <a:r>
              <a:rPr lang="fr-FR" sz="1600" dirty="0" smtClean="0">
                <a:solidFill>
                  <a:srgbClr val="00529C"/>
                </a:solidFill>
              </a:rPr>
              <a:t>Baisse </a:t>
            </a:r>
            <a:r>
              <a:rPr lang="fr-FR" sz="1600" dirty="0">
                <a:solidFill>
                  <a:srgbClr val="00529C"/>
                </a:solidFill>
              </a:rPr>
              <a:t>de l’impôt sur les sociétés à 25% d’ici </a:t>
            </a:r>
            <a:r>
              <a:rPr lang="fr-FR" sz="1600" dirty="0" smtClean="0">
                <a:solidFill>
                  <a:srgbClr val="00529C"/>
                </a:solidFill>
              </a:rPr>
              <a:t>2022</a:t>
            </a:r>
          </a:p>
          <a:p>
            <a:pPr marL="285750" indent="-285750">
              <a:buFont typeface="Arial" panose="020B0604020202020204" pitchFamily="34" charset="0"/>
              <a:buChar char="•"/>
            </a:pPr>
            <a:endParaRPr lang="fr-FR" sz="1800" dirty="0">
              <a:solidFill>
                <a:srgbClr val="00529C"/>
              </a:solidFill>
            </a:endParaRPr>
          </a:p>
          <a:p>
            <a:pPr marL="285750" indent="-285750">
              <a:buFont typeface="Arial" panose="020B0604020202020204" pitchFamily="34" charset="0"/>
              <a:buChar char="•"/>
            </a:pPr>
            <a:r>
              <a:rPr lang="fr-FR" sz="1600" dirty="0" smtClean="0">
                <a:solidFill>
                  <a:srgbClr val="00529C"/>
                </a:solidFill>
              </a:rPr>
              <a:t>Remplacer </a:t>
            </a:r>
            <a:r>
              <a:rPr lang="fr-FR" sz="1600" dirty="0">
                <a:solidFill>
                  <a:srgbClr val="00529C"/>
                </a:solidFill>
              </a:rPr>
              <a:t>le CICE par une baisse de </a:t>
            </a:r>
            <a:r>
              <a:rPr lang="fr-FR" sz="1600" dirty="0" smtClean="0">
                <a:solidFill>
                  <a:srgbClr val="00529C"/>
                </a:solidFill>
              </a:rPr>
              <a:t>charges</a:t>
            </a:r>
          </a:p>
          <a:p>
            <a:pPr marL="285750" indent="-285750">
              <a:buFont typeface="Arial" panose="020B0604020202020204" pitchFamily="34" charset="0"/>
              <a:buChar char="•"/>
            </a:pPr>
            <a:endParaRPr lang="fr-FR" sz="1100" dirty="0">
              <a:solidFill>
                <a:srgbClr val="00529C"/>
              </a:solidFill>
            </a:endParaRPr>
          </a:p>
          <a:p>
            <a:pPr marL="285750" indent="-285750">
              <a:buFont typeface="Arial" panose="020B0604020202020204" pitchFamily="34" charset="0"/>
              <a:buChar char="•"/>
            </a:pPr>
            <a:r>
              <a:rPr lang="fr-FR" sz="1600" dirty="0" smtClean="0">
                <a:solidFill>
                  <a:srgbClr val="00529C"/>
                </a:solidFill>
              </a:rPr>
              <a:t>Baisse </a:t>
            </a:r>
            <a:r>
              <a:rPr lang="fr-FR" sz="1600" dirty="0">
                <a:solidFill>
                  <a:srgbClr val="00529C"/>
                </a:solidFill>
              </a:rPr>
              <a:t>de la taxe sur les salaires pour les revenus les plus </a:t>
            </a:r>
            <a:r>
              <a:rPr lang="fr-FR" sz="1600" dirty="0" smtClean="0">
                <a:solidFill>
                  <a:srgbClr val="00529C"/>
                </a:solidFill>
              </a:rPr>
              <a:t>élevés</a:t>
            </a:r>
          </a:p>
          <a:p>
            <a:pPr marL="285750" indent="-285750">
              <a:buFont typeface="Arial" panose="020B0604020202020204" pitchFamily="34" charset="0"/>
              <a:buChar char="•"/>
            </a:pPr>
            <a:endParaRPr lang="fr-FR" sz="1600" dirty="0">
              <a:solidFill>
                <a:srgbClr val="00529C"/>
              </a:solidFill>
            </a:endParaRPr>
          </a:p>
          <a:p>
            <a:pPr marL="285750" indent="-285750">
              <a:buFont typeface="Arial" panose="020B0604020202020204" pitchFamily="34" charset="0"/>
              <a:buChar char="•"/>
            </a:pPr>
            <a:r>
              <a:rPr lang="fr-FR" sz="1600" dirty="0">
                <a:solidFill>
                  <a:srgbClr val="00529C"/>
                </a:solidFill>
              </a:rPr>
              <a:t>Exonération de charges sociales pour les heures supplémentaires</a:t>
            </a: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1229" y="1764666"/>
            <a:ext cx="3803650" cy="400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Connecteur droit 6"/>
          <p:cNvCxnSpPr/>
          <p:nvPr/>
        </p:nvCxnSpPr>
        <p:spPr>
          <a:xfrm>
            <a:off x="6175169" y="1764666"/>
            <a:ext cx="1" cy="43433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89860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Autofit/>
          </a:bodyPr>
          <a:lstStyle/>
          <a:p>
            <a:r>
              <a:rPr lang="fr-FR" sz="2400" dirty="0" smtClean="0"/>
              <a:t>1</a:t>
            </a:r>
            <a:r>
              <a:rPr lang="fr-FR" sz="2400" baseline="30000" dirty="0" smtClean="0"/>
              <a:t>er</a:t>
            </a:r>
            <a:r>
              <a:rPr lang="fr-FR" sz="2400" dirty="0" smtClean="0"/>
              <a:t> pilier </a:t>
            </a:r>
            <a:r>
              <a:rPr lang="fr-FR" sz="2400" dirty="0"/>
              <a:t>: libérer les forces créatrices de notre économie </a:t>
            </a:r>
            <a:r>
              <a:rPr lang="fr-FR" sz="2400" dirty="0" smtClean="0"/>
              <a:t>(3/4</a:t>
            </a:r>
            <a:r>
              <a:rPr lang="fr-FR" sz="2400" dirty="0"/>
              <a:t>)</a:t>
            </a:r>
            <a:br>
              <a:rPr lang="fr-FR" sz="2400" dirty="0"/>
            </a:br>
            <a:endParaRPr lang="fr-FR" sz="2400" dirty="0"/>
          </a:p>
        </p:txBody>
      </p:sp>
      <p:sp>
        <p:nvSpPr>
          <p:cNvPr id="6" name="ZoneTexte 5"/>
          <p:cNvSpPr txBox="1"/>
          <p:nvPr/>
        </p:nvSpPr>
        <p:spPr>
          <a:xfrm>
            <a:off x="501042" y="1673943"/>
            <a:ext cx="9723613" cy="646327"/>
          </a:xfrm>
          <a:prstGeom prst="rect">
            <a:avLst/>
          </a:prstGeom>
          <a:noFill/>
        </p:spPr>
        <p:txBody>
          <a:bodyPr wrap="square" lIns="91436" tIns="45718" rIns="91436" bIns="45718" rtlCol="0">
            <a:spAutoFit/>
          </a:bodyPr>
          <a:lstStyle/>
          <a:p>
            <a:r>
              <a:rPr lang="fr-FR" sz="1800" dirty="0">
                <a:solidFill>
                  <a:srgbClr val="00529C"/>
                </a:solidFill>
                <a:latin typeface="Verdana"/>
              </a:rPr>
              <a:t>Le renforcement de la compétitive française passe également par un soutien accru à la prise de risque : </a:t>
            </a:r>
          </a:p>
        </p:txBody>
      </p:sp>
      <p:sp>
        <p:nvSpPr>
          <p:cNvPr id="8" name="ZoneTexte 7"/>
          <p:cNvSpPr txBox="1"/>
          <p:nvPr/>
        </p:nvSpPr>
        <p:spPr>
          <a:xfrm>
            <a:off x="382291" y="2722258"/>
            <a:ext cx="3259985" cy="3563792"/>
          </a:xfrm>
          <a:prstGeom prst="rect">
            <a:avLst/>
          </a:prstGeom>
          <a:noFill/>
        </p:spPr>
        <p:txBody>
          <a:bodyPr wrap="square" lIns="91436" tIns="45718" rIns="91436" bIns="45718" rtlCol="0">
            <a:spAutoFit/>
          </a:bodyPr>
          <a:lstStyle/>
          <a:p>
            <a:pPr marL="285750" indent="-285750">
              <a:buFont typeface="Arial" panose="020B0604020202020204" pitchFamily="34" charset="0"/>
              <a:buChar char="•"/>
            </a:pPr>
            <a:endParaRPr lang="en-US" sz="1600" b="1" dirty="0" smtClean="0">
              <a:solidFill>
                <a:srgbClr val="00529C"/>
              </a:solidFill>
              <a:latin typeface="Calibri" panose="020F0502020204030204" pitchFamily="34" charset="0"/>
            </a:endParaRPr>
          </a:p>
          <a:p>
            <a:pPr marL="285750" indent="-285750">
              <a:buFont typeface="Arial" panose="020B0604020202020204" pitchFamily="34" charset="0"/>
              <a:buChar char="•"/>
            </a:pPr>
            <a:r>
              <a:rPr lang="en-US" sz="1600" b="1" dirty="0" err="1" smtClean="0">
                <a:solidFill>
                  <a:srgbClr val="00529C"/>
                </a:solidFill>
                <a:latin typeface="Calibri" panose="020F0502020204030204" pitchFamily="34" charset="0"/>
              </a:rPr>
              <a:t>Création</a:t>
            </a:r>
            <a:r>
              <a:rPr lang="en-US" sz="1600" b="1" dirty="0" smtClean="0">
                <a:solidFill>
                  <a:srgbClr val="00529C"/>
                </a:solidFill>
                <a:latin typeface="Calibri" panose="020F0502020204030204" pitchFamily="34" charset="0"/>
              </a:rPr>
              <a:t> </a:t>
            </a:r>
            <a:r>
              <a:rPr lang="en-US" sz="1600" b="1" dirty="0" err="1">
                <a:solidFill>
                  <a:srgbClr val="00529C"/>
                </a:solidFill>
                <a:latin typeface="Calibri" panose="020F0502020204030204" pitchFamily="34" charset="0"/>
              </a:rPr>
              <a:t>d’une</a:t>
            </a:r>
            <a:r>
              <a:rPr lang="en-US" sz="1600" b="1" dirty="0">
                <a:solidFill>
                  <a:srgbClr val="00529C"/>
                </a:solidFill>
                <a:latin typeface="Calibri" panose="020F0502020204030204" pitchFamily="34" charset="0"/>
              </a:rPr>
              <a:t> </a:t>
            </a:r>
            <a:r>
              <a:rPr lang="en-US" sz="1600" b="1" i="1" dirty="0">
                <a:solidFill>
                  <a:srgbClr val="00529C"/>
                </a:solidFill>
                <a:latin typeface="Calibri" panose="020F0502020204030204" pitchFamily="34" charset="0"/>
              </a:rPr>
              <a:t>flat tax </a:t>
            </a:r>
            <a:r>
              <a:rPr lang="en-US" sz="1600" b="1" dirty="0">
                <a:solidFill>
                  <a:srgbClr val="00529C"/>
                </a:solidFill>
                <a:latin typeface="Calibri" panose="020F0502020204030204" pitchFamily="34" charset="0"/>
              </a:rPr>
              <a:t>– </a:t>
            </a:r>
            <a:r>
              <a:rPr lang="en-US" sz="1600" b="1" dirty="0" err="1">
                <a:solidFill>
                  <a:srgbClr val="00529C"/>
                </a:solidFill>
                <a:latin typeface="Calibri" panose="020F0502020204030204" pitchFamily="34" charset="0"/>
              </a:rPr>
              <a:t>taux</a:t>
            </a:r>
            <a:r>
              <a:rPr lang="en-US" sz="1600" b="1" dirty="0">
                <a:solidFill>
                  <a:srgbClr val="00529C"/>
                </a:solidFill>
                <a:latin typeface="Calibri" panose="020F0502020204030204" pitchFamily="34" charset="0"/>
              </a:rPr>
              <a:t> de taxation unique sur le capital</a:t>
            </a:r>
            <a:endParaRPr lang="en-US" sz="1600" dirty="0">
              <a:solidFill>
                <a:srgbClr val="00529C"/>
              </a:solidFill>
              <a:latin typeface="Calibri Light" panose="020F0302020204030204" pitchFamily="34" charset="0"/>
            </a:endParaRPr>
          </a:p>
          <a:p>
            <a:endParaRPr lang="fr-FR" sz="2000" dirty="0">
              <a:solidFill>
                <a:srgbClr val="00529C"/>
              </a:solidFill>
            </a:endParaRPr>
          </a:p>
          <a:p>
            <a:endParaRPr lang="en-US" sz="2000" b="1" dirty="0">
              <a:solidFill>
                <a:srgbClr val="00529C"/>
              </a:solidFill>
            </a:endParaRPr>
          </a:p>
          <a:p>
            <a:endParaRPr lang="en-US" sz="2000" b="1" dirty="0" smtClean="0">
              <a:solidFill>
                <a:srgbClr val="00529C"/>
              </a:solidFill>
            </a:endParaRPr>
          </a:p>
          <a:p>
            <a:endParaRPr lang="en-US" sz="2000" b="1" dirty="0">
              <a:solidFill>
                <a:srgbClr val="00529C"/>
              </a:solidFill>
            </a:endParaRPr>
          </a:p>
          <a:p>
            <a:endParaRPr lang="en-US" sz="2000" b="1" dirty="0">
              <a:solidFill>
                <a:srgbClr val="00529C"/>
              </a:solidFill>
            </a:endParaRPr>
          </a:p>
          <a:p>
            <a:pPr marL="285750" indent="-285750">
              <a:buFont typeface="Arial" panose="020B0604020202020204" pitchFamily="34" charset="0"/>
              <a:buChar char="•"/>
            </a:pPr>
            <a:r>
              <a:rPr lang="en-US" sz="1600" b="1" dirty="0" smtClean="0">
                <a:solidFill>
                  <a:srgbClr val="00529C"/>
                </a:solidFill>
                <a:latin typeface="Calibri" panose="020F0502020204030204" pitchFamily="34" charset="0"/>
              </a:rPr>
              <a:t>Suppression </a:t>
            </a:r>
            <a:r>
              <a:rPr lang="en-US" sz="1600" b="1" dirty="0">
                <a:solidFill>
                  <a:srgbClr val="00529C"/>
                </a:solidFill>
                <a:latin typeface="Calibri" panose="020F0502020204030204" pitchFamily="34" charset="0"/>
              </a:rPr>
              <a:t>de l’impôt sur la fortune</a:t>
            </a:r>
            <a:endParaRPr lang="en-US" sz="1600" dirty="0">
              <a:solidFill>
                <a:srgbClr val="00529C"/>
              </a:solidFill>
              <a:latin typeface="Calibri" panose="020F0502020204030204" pitchFamily="34" charset="0"/>
            </a:endParaRPr>
          </a:p>
          <a:p>
            <a:endParaRPr lang="en-US" sz="2000" b="1" dirty="0">
              <a:solidFill>
                <a:srgbClr val="00529C"/>
              </a:solidFill>
            </a:endParaRPr>
          </a:p>
          <a:p>
            <a:endParaRPr lang="fr-FR" sz="2000" dirty="0">
              <a:solidFill>
                <a:srgbClr val="00529C"/>
              </a:solidFill>
            </a:endParaRPr>
          </a:p>
        </p:txBody>
      </p:sp>
      <p:graphicFrame>
        <p:nvGraphicFramePr>
          <p:cNvPr id="10" name="Diagramme 9"/>
          <p:cNvGraphicFramePr/>
          <p:nvPr>
            <p:extLst>
              <p:ext uri="{D42A27DB-BD31-4B8C-83A1-F6EECF244321}">
                <p14:modId xmlns:p14="http://schemas.microsoft.com/office/powerpoint/2010/main" val="1397967392"/>
              </p:ext>
            </p:extLst>
          </p:nvPr>
        </p:nvGraphicFramePr>
        <p:xfrm>
          <a:off x="3642276" y="2296671"/>
          <a:ext cx="6582380" cy="182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Diagramme 10"/>
          <p:cNvGraphicFramePr/>
          <p:nvPr>
            <p:extLst>
              <p:ext uri="{D42A27DB-BD31-4B8C-83A1-F6EECF244321}">
                <p14:modId xmlns:p14="http://schemas.microsoft.com/office/powerpoint/2010/main" val="1539416786"/>
              </p:ext>
            </p:extLst>
          </p:nvPr>
        </p:nvGraphicFramePr>
        <p:xfrm>
          <a:off x="3642276" y="4329796"/>
          <a:ext cx="6582380" cy="190890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0132850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18" name="Rectangle 17"/>
          <p:cNvSpPr/>
          <p:nvPr/>
        </p:nvSpPr>
        <p:spPr>
          <a:xfrm>
            <a:off x="488875" y="2405080"/>
            <a:ext cx="3446221" cy="690637"/>
          </a:xfrm>
          <a:prstGeom prst="rect">
            <a:avLst/>
          </a:prstGeom>
          <a:solidFill>
            <a:schemeClr val="bg1"/>
          </a:solidFill>
          <a:ln>
            <a:noFill/>
          </a:ln>
          <a:effectLst>
            <a:outerShdw blurRad="63500" dist="50800" dir="354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9540" tIns="49770" rIns="99540" bIns="49770" numCol="1" spcCol="0" rtlCol="0" fromWordArt="0" anchor="ctr" anchorCtr="0" forceAA="0" compatLnSpc="1">
            <a:prstTxWarp prst="textNoShape">
              <a:avLst/>
            </a:prstTxWarp>
            <a:normAutofit/>
          </a:bodyPr>
          <a:lstStyle/>
          <a:p>
            <a:pPr algn="ctr">
              <a:spcBef>
                <a:spcPct val="20000"/>
              </a:spcBef>
              <a:buSzPct val="80000"/>
            </a:pPr>
            <a:r>
              <a:rPr lang="fr-FR" b="1" dirty="0" smtClean="0">
                <a:solidFill>
                  <a:srgbClr val="C00000"/>
                </a:solidFill>
                <a:latin typeface="Calibri Light" panose="020F0302020204030204" pitchFamily="34" charset="0"/>
              </a:rPr>
              <a:t>L’économie française</a:t>
            </a:r>
            <a:endParaRPr lang="fr-FR" b="1" dirty="0">
              <a:solidFill>
                <a:srgbClr val="C00000"/>
              </a:solidFill>
              <a:latin typeface="Calibri Light" panose="020F0302020204030204" pitchFamily="34" charset="0"/>
            </a:endParaRPr>
          </a:p>
        </p:txBody>
      </p:sp>
      <p:sp>
        <p:nvSpPr>
          <p:cNvPr id="19" name="Rectangle 18"/>
          <p:cNvSpPr/>
          <p:nvPr/>
        </p:nvSpPr>
        <p:spPr>
          <a:xfrm>
            <a:off x="4373228" y="2405080"/>
            <a:ext cx="5697059" cy="69063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7972" tIns="97972" rIns="97972" bIns="97972" rtlCol="0" anchor="ctr">
            <a:noAutofit/>
          </a:bodyPr>
          <a:lstStyle/>
          <a:p>
            <a:pPr algn="just">
              <a:spcBef>
                <a:spcPct val="20000"/>
              </a:spcBef>
              <a:buClr>
                <a:schemeClr val="tx1"/>
              </a:buClr>
              <a:buSzPct val="80000"/>
            </a:pPr>
            <a:r>
              <a:rPr lang="fr-FR" sz="2000" b="1" dirty="0">
                <a:solidFill>
                  <a:srgbClr val="00529C"/>
                </a:solidFill>
                <a:latin typeface="Calibri Light" panose="020F0302020204030204" pitchFamily="34" charset="0"/>
              </a:rPr>
              <a:t>Contexte et principaux indicateurs économiques </a:t>
            </a:r>
          </a:p>
        </p:txBody>
      </p:sp>
      <p:sp>
        <p:nvSpPr>
          <p:cNvPr id="26" name="Ellipse 25"/>
          <p:cNvSpPr/>
          <p:nvPr/>
        </p:nvSpPr>
        <p:spPr>
          <a:xfrm>
            <a:off x="294654" y="2566114"/>
            <a:ext cx="388442" cy="396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189" tIns="49770" rIns="39189" bIns="49770" numCol="1" spcCol="0" rtlCol="0" fromWordArt="0" anchor="ctr" anchorCtr="0" forceAA="0" compatLnSpc="1">
            <a:prstTxWarp prst="textNoShape">
              <a:avLst/>
            </a:prstTxWarp>
            <a:noAutofit/>
          </a:bodyPr>
          <a:lstStyle/>
          <a:p>
            <a:pPr algn="ctr"/>
            <a:r>
              <a:rPr lang="en-US" b="1" dirty="0" smtClean="0">
                <a:solidFill>
                  <a:schemeClr val="bg1"/>
                </a:solidFill>
              </a:rPr>
              <a:t>1</a:t>
            </a:r>
            <a:endParaRPr lang="en-US" b="1" dirty="0">
              <a:solidFill>
                <a:schemeClr val="bg1"/>
              </a:solidFill>
            </a:endParaRPr>
          </a:p>
        </p:txBody>
      </p:sp>
      <p:sp>
        <p:nvSpPr>
          <p:cNvPr id="8" name="Rectangle 7"/>
          <p:cNvSpPr/>
          <p:nvPr/>
        </p:nvSpPr>
        <p:spPr>
          <a:xfrm>
            <a:off x="538573" y="3363073"/>
            <a:ext cx="3396523" cy="690637"/>
          </a:xfrm>
          <a:prstGeom prst="rect">
            <a:avLst/>
          </a:prstGeom>
          <a:solidFill>
            <a:schemeClr val="bg1"/>
          </a:solidFill>
          <a:ln>
            <a:noFill/>
          </a:ln>
          <a:effectLst>
            <a:outerShdw blurRad="63500" dist="50800" dir="354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9540" tIns="49770" rIns="99540" bIns="49770" numCol="1" spcCol="0" rtlCol="0" fromWordArt="0" anchor="ctr" anchorCtr="0" forceAA="0" compatLnSpc="1">
            <a:prstTxWarp prst="textNoShape">
              <a:avLst/>
            </a:prstTxWarp>
            <a:noAutofit/>
          </a:bodyPr>
          <a:lstStyle/>
          <a:p>
            <a:pPr algn="ctr">
              <a:spcBef>
                <a:spcPct val="20000"/>
              </a:spcBef>
              <a:buSzPct val="80000"/>
            </a:pPr>
            <a:r>
              <a:rPr lang="fr-FR" b="1" dirty="0" smtClean="0">
                <a:solidFill>
                  <a:srgbClr val="C00000"/>
                </a:solidFill>
                <a:latin typeface="Calibri Light" panose="020F0302020204030204" pitchFamily="34" charset="0"/>
              </a:rPr>
              <a:t>La France, </a:t>
            </a:r>
          </a:p>
          <a:p>
            <a:pPr algn="ctr">
              <a:spcBef>
                <a:spcPct val="20000"/>
              </a:spcBef>
              <a:buSzPct val="80000"/>
            </a:pPr>
            <a:r>
              <a:rPr lang="fr-FR" b="1" dirty="0" smtClean="0">
                <a:solidFill>
                  <a:srgbClr val="C00000"/>
                </a:solidFill>
                <a:latin typeface="Calibri Light" panose="020F0302020204030204" pitchFamily="34" charset="0"/>
              </a:rPr>
              <a:t>un territoire attractif</a:t>
            </a:r>
            <a:endParaRPr lang="fr-FR" b="1" dirty="0">
              <a:solidFill>
                <a:srgbClr val="C00000"/>
              </a:solidFill>
              <a:latin typeface="Calibri Light" panose="020F0302020204030204" pitchFamily="34" charset="0"/>
            </a:endParaRPr>
          </a:p>
        </p:txBody>
      </p:sp>
      <p:sp>
        <p:nvSpPr>
          <p:cNvPr id="9" name="Rectangle 8"/>
          <p:cNvSpPr/>
          <p:nvPr/>
        </p:nvSpPr>
        <p:spPr>
          <a:xfrm>
            <a:off x="4374447" y="3363073"/>
            <a:ext cx="5697059" cy="69063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7972" tIns="97972" rIns="97972" bIns="97972" rtlCol="0" anchor="ctr">
            <a:noAutofit/>
          </a:bodyPr>
          <a:lstStyle/>
          <a:p>
            <a:pPr algn="just">
              <a:spcBef>
                <a:spcPct val="20000"/>
              </a:spcBef>
              <a:buClr>
                <a:schemeClr val="tx1"/>
              </a:buClr>
              <a:buSzPct val="80000"/>
            </a:pPr>
            <a:r>
              <a:rPr lang="fr-FR" sz="2000" b="1" dirty="0">
                <a:solidFill>
                  <a:srgbClr val="00529C"/>
                </a:solidFill>
                <a:latin typeface="Calibri Light" panose="020F0302020204030204" pitchFamily="34" charset="0"/>
              </a:rPr>
              <a:t>Les atouts de la France pour les investisseurs étrangers</a:t>
            </a:r>
            <a:endParaRPr lang="en-US" sz="2000" b="1" dirty="0">
              <a:solidFill>
                <a:srgbClr val="00529C"/>
              </a:solidFill>
              <a:latin typeface="Calibri Light" panose="020F0302020204030204" pitchFamily="34" charset="0"/>
            </a:endParaRPr>
          </a:p>
        </p:txBody>
      </p:sp>
      <p:sp>
        <p:nvSpPr>
          <p:cNvPr id="27" name="Ellipse 26"/>
          <p:cNvSpPr/>
          <p:nvPr/>
        </p:nvSpPr>
        <p:spPr>
          <a:xfrm>
            <a:off x="294654" y="3474390"/>
            <a:ext cx="388442" cy="396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189" tIns="49770" rIns="39189" bIns="49770" numCol="1" spcCol="0" rtlCol="0" fromWordArt="0" anchor="ctr" anchorCtr="0" forceAA="0" compatLnSpc="1">
            <a:prstTxWarp prst="textNoShape">
              <a:avLst/>
            </a:prstTxWarp>
            <a:noAutofit/>
          </a:bodyPr>
          <a:lstStyle/>
          <a:p>
            <a:pPr algn="ctr"/>
            <a:r>
              <a:rPr lang="en-US" b="1" dirty="0" smtClean="0">
                <a:solidFill>
                  <a:schemeClr val="bg1"/>
                </a:solidFill>
              </a:rPr>
              <a:t>2</a:t>
            </a:r>
            <a:endParaRPr lang="en-US" b="1" dirty="0">
              <a:solidFill>
                <a:schemeClr val="bg1"/>
              </a:solidFill>
            </a:endParaRPr>
          </a:p>
        </p:txBody>
      </p:sp>
      <p:sp>
        <p:nvSpPr>
          <p:cNvPr id="14" name="Rectangle 13"/>
          <p:cNvSpPr/>
          <p:nvPr/>
        </p:nvSpPr>
        <p:spPr>
          <a:xfrm>
            <a:off x="538573" y="4339189"/>
            <a:ext cx="3396523" cy="690637"/>
          </a:xfrm>
          <a:prstGeom prst="rect">
            <a:avLst/>
          </a:prstGeom>
          <a:solidFill>
            <a:schemeClr val="bg1"/>
          </a:solidFill>
          <a:ln>
            <a:noFill/>
          </a:ln>
          <a:effectLst>
            <a:outerShdw blurRad="63500" dist="50800" dir="354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9540" tIns="49770" rIns="99540" bIns="49770" numCol="1" spcCol="0" rtlCol="0" fromWordArt="0" anchor="ctr" anchorCtr="0" forceAA="0" compatLnSpc="1">
            <a:prstTxWarp prst="textNoShape">
              <a:avLst/>
            </a:prstTxWarp>
            <a:normAutofit/>
          </a:bodyPr>
          <a:lstStyle/>
          <a:p>
            <a:pPr algn="ctr">
              <a:spcBef>
                <a:spcPct val="20000"/>
              </a:spcBef>
              <a:buSzPct val="80000"/>
            </a:pPr>
            <a:r>
              <a:rPr lang="fr-FR" b="1" dirty="0" smtClean="0">
                <a:solidFill>
                  <a:srgbClr val="C00000"/>
                </a:solidFill>
                <a:latin typeface="Calibri Light" panose="020F0302020204030204" pitchFamily="34" charset="0"/>
              </a:rPr>
              <a:t>Des réformes ambitieuses</a:t>
            </a:r>
            <a:endParaRPr lang="fr-FR" b="1" dirty="0">
              <a:solidFill>
                <a:srgbClr val="C00000"/>
              </a:solidFill>
              <a:latin typeface="Calibri Light" panose="020F0302020204030204" pitchFamily="34" charset="0"/>
            </a:endParaRPr>
          </a:p>
        </p:txBody>
      </p:sp>
      <p:sp>
        <p:nvSpPr>
          <p:cNvPr id="20" name="Rectangle 19"/>
          <p:cNvSpPr/>
          <p:nvPr/>
        </p:nvSpPr>
        <p:spPr>
          <a:xfrm>
            <a:off x="4373230" y="4362753"/>
            <a:ext cx="5697059" cy="69063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7972" tIns="97972" rIns="97972" bIns="97972" rtlCol="0" anchor="ctr">
            <a:noAutofit/>
          </a:bodyPr>
          <a:lstStyle/>
          <a:p>
            <a:pPr algn="just">
              <a:spcBef>
                <a:spcPct val="20000"/>
              </a:spcBef>
              <a:buClr>
                <a:schemeClr val="tx1"/>
              </a:buClr>
              <a:buSzPct val="80000"/>
            </a:pPr>
            <a:r>
              <a:rPr lang="en-US" sz="2000" b="1" dirty="0">
                <a:solidFill>
                  <a:srgbClr val="00529C"/>
                </a:solidFill>
                <a:latin typeface="Calibri Light" panose="020F0302020204030204" pitchFamily="34" charset="0"/>
              </a:rPr>
              <a:t>Présentation du programme de </a:t>
            </a:r>
            <a:r>
              <a:rPr lang="en-US" sz="2000" b="1" dirty="0" smtClean="0">
                <a:solidFill>
                  <a:srgbClr val="00529C"/>
                </a:solidFill>
                <a:latin typeface="Calibri Light" panose="020F0302020204030204" pitchFamily="34" charset="0"/>
              </a:rPr>
              <a:t>réformes </a:t>
            </a:r>
            <a:r>
              <a:rPr lang="en-US" sz="2000" b="1" dirty="0">
                <a:solidFill>
                  <a:srgbClr val="00529C"/>
                </a:solidFill>
                <a:latin typeface="Calibri Light" panose="020F0302020204030204" pitchFamily="34" charset="0"/>
              </a:rPr>
              <a:t>du nouveau gouvernement</a:t>
            </a:r>
          </a:p>
        </p:txBody>
      </p:sp>
      <p:sp>
        <p:nvSpPr>
          <p:cNvPr id="29" name="Ellipse 28"/>
          <p:cNvSpPr/>
          <p:nvPr/>
        </p:nvSpPr>
        <p:spPr>
          <a:xfrm>
            <a:off x="294654" y="4480198"/>
            <a:ext cx="388442" cy="396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189" tIns="49770" rIns="39189" bIns="49770" numCol="1" spcCol="0" rtlCol="0" fromWordArt="0" anchor="ctr" anchorCtr="0" forceAA="0" compatLnSpc="1">
            <a:prstTxWarp prst="textNoShape">
              <a:avLst/>
            </a:prstTxWarp>
            <a:noAutofit/>
          </a:bodyPr>
          <a:lstStyle/>
          <a:p>
            <a:pPr algn="ctr"/>
            <a:r>
              <a:rPr lang="en-US" b="1" dirty="0" smtClean="0">
                <a:solidFill>
                  <a:schemeClr val="bg1"/>
                </a:solidFill>
              </a:rPr>
              <a:t>3</a:t>
            </a:r>
            <a:endParaRPr lang="en-US" b="1" dirty="0">
              <a:solidFill>
                <a:schemeClr val="bg1"/>
              </a:solidFill>
            </a:endParaRPr>
          </a:p>
        </p:txBody>
      </p:sp>
      <p:sp>
        <p:nvSpPr>
          <p:cNvPr id="17" name="Titre 1"/>
          <p:cNvSpPr>
            <a:spLocks noGrp="1"/>
          </p:cNvSpPr>
          <p:nvPr>
            <p:ph type="title"/>
          </p:nvPr>
        </p:nvSpPr>
        <p:spPr>
          <a:xfrm>
            <a:off x="201881" y="219740"/>
            <a:ext cx="10284031" cy="1260475"/>
          </a:xfrm>
          <a:solidFill>
            <a:srgbClr val="00529C"/>
          </a:solidFill>
        </p:spPr>
        <p:txBody>
          <a:bodyPr anchor="ctr">
            <a:noAutofit/>
          </a:bodyPr>
          <a:lstStyle/>
          <a:p>
            <a:pPr algn="ctr"/>
            <a:r>
              <a:rPr lang="fr-FR" sz="24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Investir en France : 2017-2022</a:t>
            </a:r>
            <a:endParaRPr lang="fr-FR" sz="24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18304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en-US" sz="2400" dirty="0">
                <a:solidFill>
                  <a:prstClr val="white"/>
                </a:solidFill>
              </a:rPr>
              <a:t>1</a:t>
            </a:r>
            <a:r>
              <a:rPr lang="en-US" sz="2400" baseline="30000" dirty="0">
                <a:solidFill>
                  <a:prstClr val="white"/>
                </a:solidFill>
              </a:rPr>
              <a:t>er</a:t>
            </a:r>
            <a:r>
              <a:rPr lang="en-US" sz="2400" dirty="0">
                <a:solidFill>
                  <a:prstClr val="white"/>
                </a:solidFill>
              </a:rPr>
              <a:t> </a:t>
            </a:r>
            <a:r>
              <a:rPr lang="en-US" sz="2400" dirty="0" err="1">
                <a:solidFill>
                  <a:prstClr val="white"/>
                </a:solidFill>
              </a:rPr>
              <a:t>pilier</a:t>
            </a:r>
            <a:r>
              <a:rPr lang="en-US" sz="2400" dirty="0">
                <a:solidFill>
                  <a:prstClr val="white"/>
                </a:solidFill>
              </a:rPr>
              <a:t>: </a:t>
            </a:r>
            <a:r>
              <a:rPr lang="en-US" sz="2400" dirty="0" err="1">
                <a:solidFill>
                  <a:prstClr val="white"/>
                </a:solidFill>
              </a:rPr>
              <a:t>libérer</a:t>
            </a:r>
            <a:r>
              <a:rPr lang="en-US" sz="2400" dirty="0">
                <a:solidFill>
                  <a:prstClr val="white"/>
                </a:solidFill>
              </a:rPr>
              <a:t> les forces </a:t>
            </a:r>
            <a:r>
              <a:rPr lang="en-US" sz="2400" dirty="0" err="1">
                <a:solidFill>
                  <a:prstClr val="white"/>
                </a:solidFill>
              </a:rPr>
              <a:t>créatrices</a:t>
            </a:r>
            <a:r>
              <a:rPr lang="en-US" sz="2400" dirty="0">
                <a:solidFill>
                  <a:prstClr val="white"/>
                </a:solidFill>
              </a:rPr>
              <a:t> de </a:t>
            </a:r>
            <a:r>
              <a:rPr lang="en-US" sz="2400" dirty="0" err="1">
                <a:solidFill>
                  <a:prstClr val="white"/>
                </a:solidFill>
              </a:rPr>
              <a:t>notre</a:t>
            </a:r>
            <a:r>
              <a:rPr lang="en-US" sz="2400" dirty="0">
                <a:solidFill>
                  <a:prstClr val="white"/>
                </a:solidFill>
              </a:rPr>
              <a:t> </a:t>
            </a:r>
            <a:r>
              <a:rPr lang="en-US" sz="2400" dirty="0" err="1">
                <a:solidFill>
                  <a:prstClr val="white"/>
                </a:solidFill>
              </a:rPr>
              <a:t>économie</a:t>
            </a:r>
            <a:r>
              <a:rPr lang="en-US" sz="2400" dirty="0">
                <a:solidFill>
                  <a:prstClr val="white"/>
                </a:solidFill>
              </a:rPr>
              <a:t> (4/4)</a:t>
            </a:r>
            <a:endParaRPr lang="fr-FR" sz="2400" dirty="0"/>
          </a:p>
        </p:txBody>
      </p:sp>
      <p:sp>
        <p:nvSpPr>
          <p:cNvPr id="3" name="Espace réservé du contenu 2"/>
          <p:cNvSpPr>
            <a:spLocks noGrp="1"/>
          </p:cNvSpPr>
          <p:nvPr>
            <p:ph idx="1"/>
          </p:nvPr>
        </p:nvSpPr>
        <p:spPr/>
        <p:txBody>
          <a:bodyPr/>
          <a:lstStyle/>
          <a:p>
            <a:pPr algn="ctr"/>
            <a:r>
              <a:rPr lang="fr-FR" sz="2158" b="1" dirty="0">
                <a:solidFill>
                  <a:srgbClr val="00529C"/>
                </a:solidFill>
              </a:rPr>
              <a:t>REFORMER l’ENVIRONNEMENT DES AFFAIRES</a:t>
            </a:r>
          </a:p>
          <a:p>
            <a:pPr marL="0" lvl="1" indent="0" algn="ctr">
              <a:buSzPct val="80000"/>
              <a:buNone/>
              <a:defRPr/>
            </a:pPr>
            <a:r>
              <a:rPr lang="fr-FR" sz="2158" b="1" dirty="0">
                <a:solidFill>
                  <a:srgbClr val="00529C"/>
                </a:solidFill>
              </a:rPr>
              <a:t>« business and finance </a:t>
            </a:r>
            <a:r>
              <a:rPr lang="fr-FR" sz="2158" b="1" dirty="0" err="1">
                <a:solidFill>
                  <a:srgbClr val="00529C"/>
                </a:solidFill>
              </a:rPr>
              <a:t>friendly</a:t>
            </a:r>
            <a:r>
              <a:rPr lang="fr-FR" sz="2158" b="1" dirty="0">
                <a:solidFill>
                  <a:srgbClr val="00529C"/>
                </a:solidFill>
              </a:rPr>
              <a:t> »</a:t>
            </a:r>
          </a:p>
          <a:p>
            <a:pPr marL="0" lvl="1" algn="ctr">
              <a:buSzPct val="80000"/>
              <a:defRPr/>
            </a:pPr>
            <a:endParaRPr lang="fr-FR" sz="2158" b="1" dirty="0">
              <a:solidFill>
                <a:srgbClr val="BD181F"/>
              </a:solidFill>
            </a:endParaRPr>
          </a:p>
          <a:p>
            <a:endParaRPr lang="fr-FR" sz="1511" dirty="0"/>
          </a:p>
          <a:p>
            <a:pPr marL="342900" indent="-342900">
              <a:buFont typeface="Arial" panose="020B0604020202020204" pitchFamily="34" charset="0"/>
              <a:buChar char="•"/>
            </a:pPr>
            <a:r>
              <a:rPr lang="fr-FR" sz="1834" b="1" dirty="0" smtClean="0">
                <a:solidFill>
                  <a:srgbClr val="BD181F"/>
                </a:solidFill>
              </a:rPr>
              <a:t>Reconnaissance </a:t>
            </a:r>
            <a:r>
              <a:rPr lang="fr-FR" sz="1834" b="1" dirty="0">
                <a:solidFill>
                  <a:srgbClr val="BD181F"/>
                </a:solidFill>
              </a:rPr>
              <a:t>du droit à l’erreur pour les </a:t>
            </a:r>
            <a:r>
              <a:rPr lang="fr-FR" sz="1834" b="1" dirty="0" smtClean="0">
                <a:solidFill>
                  <a:srgbClr val="BD181F"/>
                </a:solidFill>
              </a:rPr>
              <a:t>entreprises </a:t>
            </a:r>
            <a:r>
              <a:rPr lang="fr-FR" sz="1834" dirty="0">
                <a:solidFill>
                  <a:srgbClr val="00529C"/>
                </a:solidFill>
              </a:rPr>
              <a:t>(</a:t>
            </a:r>
            <a:r>
              <a:rPr lang="fr-FR" sz="1834" i="1" u="sng" dirty="0">
                <a:solidFill>
                  <a:srgbClr val="00529C"/>
                </a:solidFill>
              </a:rPr>
              <a:t>loi en 2018</a:t>
            </a:r>
            <a:r>
              <a:rPr lang="fr-FR" sz="1834" dirty="0">
                <a:solidFill>
                  <a:srgbClr val="00529C"/>
                </a:solidFill>
              </a:rPr>
              <a:t>)</a:t>
            </a:r>
          </a:p>
          <a:p>
            <a:pPr marL="342900" indent="-342900">
              <a:buFont typeface="Arial" panose="020B0604020202020204" pitchFamily="34" charset="0"/>
              <a:buChar char="•"/>
            </a:pPr>
            <a:endParaRPr lang="fr-FR" sz="1834" b="1" dirty="0">
              <a:solidFill>
                <a:srgbClr val="BD181F"/>
              </a:solidFill>
            </a:endParaRPr>
          </a:p>
          <a:p>
            <a:pPr marL="342900" indent="-342900">
              <a:buFont typeface="Arial" panose="020B0604020202020204" pitchFamily="34" charset="0"/>
              <a:buChar char="•"/>
            </a:pPr>
            <a:r>
              <a:rPr lang="fr-FR" sz="1834" b="1" dirty="0">
                <a:solidFill>
                  <a:srgbClr val="BD181F"/>
                </a:solidFill>
              </a:rPr>
              <a:t>Simplification du cadre réglementaire </a:t>
            </a:r>
            <a:r>
              <a:rPr lang="fr-FR" sz="1834" dirty="0">
                <a:solidFill>
                  <a:srgbClr val="00529C"/>
                </a:solidFill>
              </a:rPr>
              <a:t>: "one in, </a:t>
            </a:r>
            <a:r>
              <a:rPr lang="fr-FR" sz="1834" dirty="0" err="1">
                <a:solidFill>
                  <a:srgbClr val="00529C"/>
                </a:solidFill>
              </a:rPr>
              <a:t>two</a:t>
            </a:r>
            <a:r>
              <a:rPr lang="fr-FR" sz="1834" dirty="0">
                <a:solidFill>
                  <a:srgbClr val="00529C"/>
                </a:solidFill>
              </a:rPr>
              <a:t> out" et fin de la </a:t>
            </a:r>
            <a:r>
              <a:rPr lang="fr-FR" sz="1834" dirty="0" err="1">
                <a:solidFill>
                  <a:srgbClr val="00529C"/>
                </a:solidFill>
              </a:rPr>
              <a:t>surtransposition</a:t>
            </a:r>
            <a:r>
              <a:rPr lang="fr-FR" sz="1834" dirty="0">
                <a:solidFill>
                  <a:srgbClr val="00529C"/>
                </a:solidFill>
              </a:rPr>
              <a:t>   (circulaire </a:t>
            </a:r>
            <a:r>
              <a:rPr lang="fr-FR" sz="1834" i="1" u="sng" dirty="0">
                <a:solidFill>
                  <a:srgbClr val="00529C"/>
                </a:solidFill>
              </a:rPr>
              <a:t>PM - Juillet 2017</a:t>
            </a:r>
            <a:r>
              <a:rPr lang="fr-FR" sz="1834" dirty="0">
                <a:solidFill>
                  <a:srgbClr val="00529C"/>
                </a:solidFill>
              </a:rPr>
              <a:t>)</a:t>
            </a:r>
          </a:p>
          <a:p>
            <a:pPr marL="342900" indent="-342900">
              <a:buFont typeface="Arial" panose="020B0604020202020204" pitchFamily="34" charset="0"/>
              <a:buChar char="•"/>
            </a:pPr>
            <a:endParaRPr lang="fr-FR" sz="1834" dirty="0">
              <a:solidFill>
                <a:srgbClr val="00529C"/>
              </a:solidFill>
            </a:endParaRPr>
          </a:p>
          <a:p>
            <a:pPr marL="342900" indent="-342900">
              <a:buFont typeface="Arial" panose="020B0604020202020204" pitchFamily="34" charset="0"/>
              <a:buChar char="•"/>
            </a:pPr>
            <a:r>
              <a:rPr lang="fr-FR" sz="1834" b="1" dirty="0">
                <a:solidFill>
                  <a:srgbClr val="BD181F"/>
                </a:solidFill>
              </a:rPr>
              <a:t>Consolidation de la place de Paris </a:t>
            </a:r>
            <a:r>
              <a:rPr lang="fr-FR" sz="1834" dirty="0">
                <a:solidFill>
                  <a:srgbClr val="00529C"/>
                </a:solidFill>
              </a:rPr>
              <a:t>(contexte du </a:t>
            </a:r>
            <a:r>
              <a:rPr lang="fr-FR" sz="1834" dirty="0" err="1">
                <a:solidFill>
                  <a:srgbClr val="00529C"/>
                </a:solidFill>
              </a:rPr>
              <a:t>Brexit</a:t>
            </a:r>
            <a:r>
              <a:rPr lang="fr-FR" sz="1834" dirty="0">
                <a:solidFill>
                  <a:srgbClr val="00529C"/>
                </a:solidFill>
              </a:rPr>
              <a:t>)</a:t>
            </a:r>
          </a:p>
          <a:p>
            <a:pPr marL="342900" indent="-342900">
              <a:buFont typeface="Arial" panose="020B0604020202020204" pitchFamily="34" charset="0"/>
              <a:buChar char="•"/>
            </a:pPr>
            <a:endParaRPr lang="fr-FR" sz="1834" dirty="0"/>
          </a:p>
          <a:p>
            <a:pPr marL="342900" indent="-342900">
              <a:buFont typeface="Arial" panose="020B0604020202020204" pitchFamily="34" charset="0"/>
              <a:buChar char="•"/>
            </a:pPr>
            <a:r>
              <a:rPr lang="fr-FR" sz="1834" b="1" dirty="0">
                <a:solidFill>
                  <a:srgbClr val="BD181F"/>
                </a:solidFill>
              </a:rPr>
              <a:t>Stimuler l’esprit de conquête des PME françaises </a:t>
            </a:r>
            <a:r>
              <a:rPr lang="fr-FR" sz="1834" dirty="0">
                <a:solidFill>
                  <a:srgbClr val="00529C"/>
                </a:solidFill>
              </a:rPr>
              <a:t>: paquet « transformation des entreprises et conquête économiques</a:t>
            </a:r>
            <a:r>
              <a:rPr lang="fr-FR" sz="1834" dirty="0"/>
              <a:t> »</a:t>
            </a:r>
          </a:p>
          <a:p>
            <a:endParaRPr lang="fr-FR" dirty="0"/>
          </a:p>
        </p:txBody>
      </p:sp>
    </p:spTree>
    <p:extLst>
      <p:ext uri="{BB962C8B-B14F-4D97-AF65-F5344CB8AC3E}">
        <p14:creationId xmlns:p14="http://schemas.microsoft.com/office/powerpoint/2010/main" val="35623253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smtClean="0"/>
              <a:t>2</a:t>
            </a:r>
            <a:r>
              <a:rPr lang="fr-FR" sz="2400" baseline="30000" dirty="0" smtClean="0"/>
              <a:t>e</a:t>
            </a:r>
            <a:r>
              <a:rPr lang="fr-FR" sz="2400" dirty="0" smtClean="0"/>
              <a:t> </a:t>
            </a:r>
            <a:r>
              <a:rPr lang="fr-FR" sz="2400" dirty="0"/>
              <a:t>pilier : Investir dans l’avenir</a:t>
            </a:r>
            <a:br>
              <a:rPr lang="fr-FR" sz="2400" dirty="0"/>
            </a:br>
            <a:r>
              <a:rPr lang="fr-FR" sz="2400" cap="none" dirty="0"/>
              <a:t>Investir dans le capital</a:t>
            </a:r>
            <a:endParaRPr lang="fr-FR" sz="2400" dirty="0"/>
          </a:p>
        </p:txBody>
      </p:sp>
      <p:sp>
        <p:nvSpPr>
          <p:cNvPr id="3" name="Espace réservé du contenu 2"/>
          <p:cNvSpPr>
            <a:spLocks noGrp="1"/>
          </p:cNvSpPr>
          <p:nvPr>
            <p:ph idx="1"/>
          </p:nvPr>
        </p:nvSpPr>
        <p:spPr>
          <a:xfrm>
            <a:off x="428110" y="1764666"/>
            <a:ext cx="5319547" cy="5276094"/>
          </a:xfrm>
        </p:spPr>
        <p:txBody>
          <a:bodyPr>
            <a:normAutofit/>
          </a:bodyPr>
          <a:lstStyle/>
          <a:p>
            <a:endParaRPr lang="fr-FR" dirty="0">
              <a:solidFill>
                <a:srgbClr val="00529C"/>
              </a:solidFill>
            </a:endParaRPr>
          </a:p>
          <a:p>
            <a:pPr marL="285733" indent="-285733">
              <a:buFont typeface="Arial" panose="020B0604020202020204" pitchFamily="34" charset="0"/>
              <a:buChar char="•"/>
            </a:pPr>
            <a:r>
              <a:rPr lang="fr-FR" spc="-100" dirty="0" smtClean="0">
                <a:solidFill>
                  <a:srgbClr val="00529C"/>
                </a:solidFill>
              </a:rPr>
              <a:t>Accroître </a:t>
            </a:r>
            <a:r>
              <a:rPr lang="fr-FR" spc="-100" dirty="0">
                <a:solidFill>
                  <a:srgbClr val="00529C"/>
                </a:solidFill>
              </a:rPr>
              <a:t>le potentiel technologique: création d’un</a:t>
            </a:r>
            <a:r>
              <a:rPr lang="fr-FR" b="1" spc="-100" dirty="0">
                <a:solidFill>
                  <a:srgbClr val="00529C"/>
                </a:solidFill>
              </a:rPr>
              <a:t> </a:t>
            </a:r>
            <a:r>
              <a:rPr lang="fr-FR" b="1" spc="-150" dirty="0">
                <a:solidFill>
                  <a:srgbClr val="C00000"/>
                </a:solidFill>
              </a:rPr>
              <a:t>fonds public de 10 Mds EUR pour l’innovation et l’industrie</a:t>
            </a:r>
          </a:p>
          <a:p>
            <a:endParaRPr lang="fr-FR" b="1" dirty="0">
              <a:solidFill>
                <a:srgbClr val="C00000"/>
              </a:solidFill>
            </a:endParaRPr>
          </a:p>
          <a:p>
            <a:pPr marL="285733" indent="-285733">
              <a:buFont typeface="Arial" panose="020B0604020202020204" pitchFamily="34" charset="0"/>
              <a:buChar char="•"/>
            </a:pPr>
            <a:r>
              <a:rPr lang="fr-FR" b="1" dirty="0">
                <a:solidFill>
                  <a:srgbClr val="C00000"/>
                </a:solidFill>
              </a:rPr>
              <a:t>Renforcer l’efficacité énergétique </a:t>
            </a:r>
            <a:r>
              <a:rPr lang="fr-FR" dirty="0" smtClean="0">
                <a:solidFill>
                  <a:srgbClr val="00529C"/>
                </a:solidFill>
              </a:rPr>
              <a:t>plan </a:t>
            </a:r>
            <a:r>
              <a:rPr lang="fr-FR" dirty="0">
                <a:solidFill>
                  <a:srgbClr val="00529C"/>
                </a:solidFill>
              </a:rPr>
              <a:t>climat, initiative « </a:t>
            </a:r>
            <a:r>
              <a:rPr lang="fr-FR" i="1" dirty="0" err="1">
                <a:solidFill>
                  <a:srgbClr val="00529C"/>
                </a:solidFill>
              </a:rPr>
              <a:t>Make</a:t>
            </a:r>
            <a:r>
              <a:rPr lang="fr-FR" i="1" dirty="0">
                <a:solidFill>
                  <a:srgbClr val="00529C"/>
                </a:solidFill>
              </a:rPr>
              <a:t> Our </a:t>
            </a:r>
            <a:r>
              <a:rPr lang="fr-FR" i="1" dirty="0" err="1">
                <a:solidFill>
                  <a:srgbClr val="00529C"/>
                </a:solidFill>
              </a:rPr>
              <a:t>Planet</a:t>
            </a:r>
            <a:r>
              <a:rPr lang="fr-FR" i="1" dirty="0">
                <a:solidFill>
                  <a:srgbClr val="00529C"/>
                </a:solidFill>
              </a:rPr>
              <a:t> Great </a:t>
            </a:r>
            <a:r>
              <a:rPr lang="fr-FR" i="1" dirty="0" err="1">
                <a:solidFill>
                  <a:srgbClr val="00529C"/>
                </a:solidFill>
              </a:rPr>
              <a:t>Again</a:t>
            </a:r>
            <a:r>
              <a:rPr lang="fr-FR" dirty="0">
                <a:solidFill>
                  <a:srgbClr val="00529C"/>
                </a:solidFill>
              </a:rPr>
              <a:t> »)</a:t>
            </a:r>
          </a:p>
          <a:p>
            <a:pPr marL="285733" indent="-285733">
              <a:buFont typeface="Arial" panose="020B0604020202020204" pitchFamily="34" charset="0"/>
              <a:buChar char="•"/>
            </a:pPr>
            <a:endParaRPr lang="fr-FR" dirty="0"/>
          </a:p>
          <a:p>
            <a:pPr marL="285733" indent="-285733">
              <a:buFont typeface="Arial" panose="020B0604020202020204" pitchFamily="34" charset="0"/>
              <a:buChar char="•"/>
            </a:pPr>
            <a:r>
              <a:rPr lang="fr-FR" b="1" dirty="0">
                <a:solidFill>
                  <a:srgbClr val="C00000"/>
                </a:solidFill>
              </a:rPr>
              <a:t>Financer les technologies du futur: Plan d’investissement de 50 Mds EUR pour </a:t>
            </a:r>
            <a:r>
              <a:rPr lang="fr-FR" dirty="0">
                <a:solidFill>
                  <a:srgbClr val="00529C"/>
                </a:solidFill>
              </a:rPr>
              <a:t>(transformation numérique, investissement dans l’industrie et l’agriculture)</a:t>
            </a: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6435" y="2626245"/>
            <a:ext cx="4033461" cy="2583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Connecteur droit 4"/>
          <p:cNvCxnSpPr/>
          <p:nvPr/>
        </p:nvCxnSpPr>
        <p:spPr>
          <a:xfrm>
            <a:off x="5918058" y="2210528"/>
            <a:ext cx="1" cy="3929015"/>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76782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smtClean="0"/>
              <a:t>2</a:t>
            </a:r>
            <a:r>
              <a:rPr lang="fr-FR" sz="2400" baseline="30000" dirty="0"/>
              <a:t>e</a:t>
            </a:r>
            <a:r>
              <a:rPr lang="fr-FR" sz="2400" dirty="0" smtClean="0"/>
              <a:t> </a:t>
            </a:r>
            <a:r>
              <a:rPr lang="fr-FR" sz="2400" dirty="0"/>
              <a:t>pilier : Investir dans l’avenir</a:t>
            </a:r>
            <a:br>
              <a:rPr lang="fr-FR" sz="2400" dirty="0"/>
            </a:br>
            <a:r>
              <a:rPr lang="fr-FR" sz="2400" cap="none" dirty="0"/>
              <a:t>Investir dans le capital </a:t>
            </a:r>
            <a:r>
              <a:rPr lang="fr-FR" sz="2400" cap="none" dirty="0" smtClean="0"/>
              <a:t>humain (1/2)</a:t>
            </a:r>
            <a:endParaRPr lang="fr-FR" sz="2400" dirty="0"/>
          </a:p>
        </p:txBody>
      </p:sp>
      <p:sp>
        <p:nvSpPr>
          <p:cNvPr id="3" name="Espace réservé du contenu 2"/>
          <p:cNvSpPr>
            <a:spLocks noGrp="1"/>
          </p:cNvSpPr>
          <p:nvPr>
            <p:ph idx="1"/>
          </p:nvPr>
        </p:nvSpPr>
        <p:spPr>
          <a:xfrm>
            <a:off x="534436" y="1859560"/>
            <a:ext cx="5302841" cy="5276094"/>
          </a:xfrm>
        </p:spPr>
        <p:txBody>
          <a:bodyPr/>
          <a:lstStyle/>
          <a:p>
            <a:pPr marL="285733" indent="-285733">
              <a:buFont typeface="Arial" panose="020B0604020202020204" pitchFamily="34" charset="0"/>
              <a:buChar char="•"/>
            </a:pPr>
            <a:r>
              <a:rPr lang="fr-FR" b="1" dirty="0">
                <a:solidFill>
                  <a:srgbClr val="C00000"/>
                </a:solidFill>
              </a:rPr>
              <a:t>Investir dans </a:t>
            </a:r>
            <a:r>
              <a:rPr lang="fr-FR" b="1" dirty="0" smtClean="0">
                <a:solidFill>
                  <a:srgbClr val="C00000"/>
                </a:solidFill>
              </a:rPr>
              <a:t>l’éducation</a:t>
            </a:r>
            <a:endParaRPr lang="fr-FR" b="1" dirty="0" smtClean="0">
              <a:solidFill>
                <a:srgbClr val="00529C"/>
              </a:solidFill>
            </a:endParaRPr>
          </a:p>
          <a:p>
            <a:pPr marL="1133017" lvl="1" indent="-285733">
              <a:buFont typeface="Arial" panose="020B0604020202020204" pitchFamily="34" charset="0"/>
              <a:buChar char="•"/>
            </a:pPr>
            <a:r>
              <a:rPr lang="fr-FR" sz="1800" dirty="0">
                <a:solidFill>
                  <a:srgbClr val="00529C"/>
                </a:solidFill>
              </a:rPr>
              <a:t>rétablir « l’école de la confiance »</a:t>
            </a:r>
          </a:p>
          <a:p>
            <a:pPr marL="1133017" lvl="1" indent="-285733">
              <a:buFont typeface="Arial" panose="020B0604020202020204" pitchFamily="34" charset="0"/>
              <a:buChar char="•"/>
            </a:pPr>
            <a:r>
              <a:rPr lang="fr-FR" sz="1800" dirty="0" smtClean="0">
                <a:solidFill>
                  <a:srgbClr val="00529C"/>
                </a:solidFill>
              </a:rPr>
              <a:t>Une offre d’éducation en anglais fortement enrichie pour les expatriés : </a:t>
            </a:r>
            <a:r>
              <a:rPr lang="en-US" sz="1800" dirty="0" smtClean="0">
                <a:solidFill>
                  <a:srgbClr val="00529C"/>
                </a:solidFill>
              </a:rPr>
              <a:t>478 </a:t>
            </a:r>
            <a:r>
              <a:rPr lang="en-US" sz="1800" dirty="0" err="1" smtClean="0">
                <a:solidFill>
                  <a:srgbClr val="00529C"/>
                </a:solidFill>
              </a:rPr>
              <a:t>programmes</a:t>
            </a:r>
            <a:r>
              <a:rPr lang="en-US" sz="1800" dirty="0" smtClean="0">
                <a:solidFill>
                  <a:srgbClr val="00529C"/>
                </a:solidFill>
              </a:rPr>
              <a:t> </a:t>
            </a:r>
            <a:r>
              <a:rPr lang="en-US" sz="1800" dirty="0" err="1" smtClean="0">
                <a:solidFill>
                  <a:srgbClr val="00529C"/>
                </a:solidFill>
              </a:rPr>
              <a:t>internationaux</a:t>
            </a:r>
            <a:r>
              <a:rPr lang="en-US" sz="1800" dirty="0" smtClean="0">
                <a:solidFill>
                  <a:srgbClr val="00529C"/>
                </a:solidFill>
              </a:rPr>
              <a:t> à la </a:t>
            </a:r>
            <a:r>
              <a:rPr lang="en-US" sz="1800" dirty="0" err="1" smtClean="0">
                <a:solidFill>
                  <a:srgbClr val="00529C"/>
                </a:solidFill>
              </a:rPr>
              <a:t>rentrée</a:t>
            </a:r>
            <a:r>
              <a:rPr lang="en-US" sz="1800" dirty="0" smtClean="0">
                <a:solidFill>
                  <a:srgbClr val="00529C"/>
                </a:solidFill>
              </a:rPr>
              <a:t> </a:t>
            </a:r>
            <a:r>
              <a:rPr lang="en-US" sz="1800" dirty="0">
                <a:solidFill>
                  <a:srgbClr val="00529C"/>
                </a:solidFill>
              </a:rPr>
              <a:t>2016-2017 </a:t>
            </a:r>
            <a:endParaRPr lang="fr-FR" sz="1800" dirty="0" smtClean="0">
              <a:solidFill>
                <a:srgbClr val="00529C"/>
              </a:solidFill>
            </a:endParaRPr>
          </a:p>
          <a:p>
            <a:pPr lvl="1" indent="0">
              <a:buNone/>
            </a:pPr>
            <a:endParaRPr lang="fr-FR" dirty="0"/>
          </a:p>
          <a:p>
            <a:pPr marL="285733" indent="-285733">
              <a:buFont typeface="Arial" panose="020B0604020202020204" pitchFamily="34" charset="0"/>
              <a:buChar char="•"/>
            </a:pPr>
            <a:r>
              <a:rPr lang="fr-FR" b="1" dirty="0">
                <a:solidFill>
                  <a:srgbClr val="C00000"/>
                </a:solidFill>
              </a:rPr>
              <a:t>Investir dans la formation professionnelle</a:t>
            </a:r>
          </a:p>
          <a:p>
            <a:pPr marL="285733" indent="-285733">
              <a:buFont typeface="Arial" panose="020B0604020202020204" pitchFamily="34" charset="0"/>
              <a:buChar char="•"/>
            </a:pPr>
            <a:endParaRPr lang="fr-FR" dirty="0"/>
          </a:p>
          <a:p>
            <a:pPr marL="285733" indent="-285733">
              <a:buFont typeface="Arial" panose="020B0604020202020204" pitchFamily="34" charset="0"/>
              <a:buChar char="•"/>
            </a:pPr>
            <a:r>
              <a:rPr lang="fr-FR" b="1" dirty="0">
                <a:solidFill>
                  <a:srgbClr val="C00000"/>
                </a:solidFill>
              </a:rPr>
              <a:t>Réforme de </a:t>
            </a:r>
            <a:r>
              <a:rPr lang="fr-FR" b="1" spc="-100" dirty="0" smtClean="0">
                <a:solidFill>
                  <a:srgbClr val="C00000"/>
                </a:solidFill>
              </a:rPr>
              <a:t>l’assurance-chômage </a:t>
            </a:r>
            <a:r>
              <a:rPr lang="fr-FR" spc="-100" dirty="0" smtClean="0">
                <a:solidFill>
                  <a:srgbClr val="C00000"/>
                </a:solidFill>
              </a:rPr>
              <a:t>:</a:t>
            </a:r>
            <a:r>
              <a:rPr lang="fr-FR" dirty="0" smtClean="0">
                <a:solidFill>
                  <a:srgbClr val="00529C"/>
                </a:solidFill>
              </a:rPr>
              <a:t> un champ élargi, des contrôles plus stricts, un système plus incitatif</a:t>
            </a:r>
          </a:p>
          <a:p>
            <a:endParaRPr lang="fr-FR"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0881" y="1859561"/>
            <a:ext cx="3797816" cy="4444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Connecteur droit 4"/>
          <p:cNvCxnSpPr/>
          <p:nvPr/>
        </p:nvCxnSpPr>
        <p:spPr>
          <a:xfrm>
            <a:off x="6052285" y="1859560"/>
            <a:ext cx="1" cy="43433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40419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smtClean="0"/>
              <a:t>2</a:t>
            </a:r>
            <a:r>
              <a:rPr lang="fr-FR" sz="2400" baseline="30000" dirty="0" smtClean="0"/>
              <a:t>e</a:t>
            </a:r>
            <a:r>
              <a:rPr lang="fr-FR" sz="2400" dirty="0" smtClean="0"/>
              <a:t> </a:t>
            </a:r>
            <a:r>
              <a:rPr lang="fr-FR" sz="2400" dirty="0"/>
              <a:t>pilier : Investir dans l’avenir</a:t>
            </a:r>
            <a:br>
              <a:rPr lang="fr-FR" sz="2400" dirty="0"/>
            </a:br>
            <a:r>
              <a:rPr lang="fr-FR" sz="2400" cap="none" dirty="0"/>
              <a:t>Investir dans le capital humain </a:t>
            </a:r>
            <a:r>
              <a:rPr lang="fr-FR" sz="2400" cap="none" dirty="0" smtClean="0"/>
              <a:t>(2/2</a:t>
            </a:r>
            <a:r>
              <a:rPr lang="fr-FR" sz="2400" cap="none" dirty="0"/>
              <a:t>)</a:t>
            </a:r>
            <a:endParaRPr lang="fr-FR" sz="2400" dirty="0"/>
          </a:p>
        </p:txBody>
      </p:sp>
      <p:sp>
        <p:nvSpPr>
          <p:cNvPr id="3" name="Espace réservé du contenu 2"/>
          <p:cNvSpPr>
            <a:spLocks noGrp="1"/>
          </p:cNvSpPr>
          <p:nvPr>
            <p:ph idx="1"/>
          </p:nvPr>
        </p:nvSpPr>
        <p:spPr>
          <a:xfrm>
            <a:off x="534433" y="1764666"/>
            <a:ext cx="4963843" cy="5276094"/>
          </a:xfrm>
        </p:spPr>
        <p:txBody>
          <a:bodyPr/>
          <a:lstStyle/>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solidFill>
                  <a:srgbClr val="00529C"/>
                </a:solidFill>
              </a:rPr>
              <a:t>Création d’un nouveau titre de séjour pour attirer les talents étrangers :</a:t>
            </a:r>
            <a:r>
              <a:rPr lang="fr-FR" dirty="0" smtClean="0"/>
              <a:t> </a:t>
            </a:r>
            <a:r>
              <a:rPr lang="fr-FR" b="1" dirty="0">
                <a:solidFill>
                  <a:srgbClr val="C00000"/>
                </a:solidFill>
              </a:rPr>
              <a:t>le Passeport talents </a:t>
            </a:r>
          </a:p>
          <a:p>
            <a:pPr marL="342900" indent="-342900">
              <a:buFont typeface="Arial" panose="020B0604020202020204" pitchFamily="34" charset="0"/>
              <a:buChar char="•"/>
            </a:pPr>
            <a:endParaRPr lang="fr-FR" dirty="0"/>
          </a:p>
          <a:p>
            <a:pPr marL="342900" indent="-342900">
              <a:buFont typeface="Arial" panose="020B0604020202020204" pitchFamily="34" charset="0"/>
              <a:buChar char="•"/>
            </a:pPr>
            <a:r>
              <a:rPr lang="fr-FR" dirty="0" smtClean="0">
                <a:solidFill>
                  <a:srgbClr val="00529C"/>
                </a:solidFill>
              </a:rPr>
              <a:t>Création d’une catégorie spécifique de visa pour les </a:t>
            </a:r>
            <a:r>
              <a:rPr lang="fr-FR" dirty="0" err="1" smtClean="0">
                <a:solidFill>
                  <a:srgbClr val="00529C"/>
                </a:solidFill>
              </a:rPr>
              <a:t>startupers</a:t>
            </a:r>
            <a:r>
              <a:rPr lang="fr-FR" dirty="0" smtClean="0">
                <a:solidFill>
                  <a:srgbClr val="00529C"/>
                </a:solidFill>
              </a:rPr>
              <a:t> </a:t>
            </a:r>
            <a:r>
              <a:rPr lang="fr-FR" dirty="0" smtClean="0"/>
              <a:t>: </a:t>
            </a:r>
            <a:r>
              <a:rPr lang="fr-FR" b="1" dirty="0">
                <a:solidFill>
                  <a:srgbClr val="C00000"/>
                </a:solidFill>
              </a:rPr>
              <a:t>le French Tech </a:t>
            </a:r>
            <a:r>
              <a:rPr lang="fr-FR" b="1" dirty="0" smtClean="0">
                <a:solidFill>
                  <a:srgbClr val="C00000"/>
                </a:solidFill>
              </a:rPr>
              <a:t>visa</a:t>
            </a:r>
          </a:p>
          <a:p>
            <a:pPr marL="342900" indent="-342900">
              <a:buFont typeface="Arial" panose="020B0604020202020204" pitchFamily="34" charset="0"/>
              <a:buChar char="•"/>
            </a:pPr>
            <a:endParaRPr lang="fr-FR" b="1" dirty="0">
              <a:solidFill>
                <a:srgbClr val="C00000"/>
              </a:solidFill>
            </a:endParaRPr>
          </a:p>
          <a:p>
            <a:pPr marL="342900" indent="-342900">
              <a:buFont typeface="Arial" panose="020B0604020202020204" pitchFamily="34" charset="0"/>
              <a:buChar char="•"/>
            </a:pPr>
            <a:r>
              <a:rPr lang="fr-FR" dirty="0" smtClean="0">
                <a:solidFill>
                  <a:srgbClr val="00529C"/>
                </a:solidFill>
              </a:rPr>
              <a:t>Une aide concrète pour l’installation des talents étrangers : </a:t>
            </a:r>
            <a:r>
              <a:rPr lang="fr-FR" b="1" dirty="0" smtClean="0">
                <a:solidFill>
                  <a:srgbClr val="C00000"/>
                </a:solidFill>
              </a:rPr>
              <a:t>welcometofrance.com</a:t>
            </a:r>
          </a:p>
          <a:p>
            <a:pPr marL="342900" indent="-342900">
              <a:buFont typeface="Arial" panose="020B0604020202020204" pitchFamily="34" charset="0"/>
              <a:buChar char="•"/>
            </a:pPr>
            <a:endParaRPr lang="fr-FR" b="1" dirty="0" smtClean="0">
              <a:solidFill>
                <a:srgbClr val="C00000"/>
              </a:solidFill>
            </a:endParaRPr>
          </a:p>
          <a:p>
            <a:pPr marL="342900" indent="-342900">
              <a:buFont typeface="Arial" panose="020B0604020202020204" pitchFamily="34" charset="0"/>
              <a:buChar char="•"/>
            </a:pPr>
            <a:endParaRPr lang="fr-FR" b="1" dirty="0" smtClean="0">
              <a:solidFill>
                <a:srgbClr val="C00000"/>
              </a:solidFill>
            </a:endParaRPr>
          </a:p>
          <a:p>
            <a:pPr marL="342900" indent="-342900">
              <a:buFont typeface="Arial" panose="020B0604020202020204" pitchFamily="34" charset="0"/>
              <a:buChar char="•"/>
            </a:pPr>
            <a:endParaRPr lang="fr-FR" b="1" dirty="0">
              <a:solidFill>
                <a:srgbClr val="C00000"/>
              </a:solidFill>
            </a:endParaRPr>
          </a:p>
          <a:p>
            <a:pPr marL="342900" indent="-342900">
              <a:buFont typeface="Arial" panose="020B0604020202020204" pitchFamily="34" charset="0"/>
              <a:buChar char="•"/>
            </a:pPr>
            <a:endParaRPr lang="fr-FR" dirty="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4357" y="2180504"/>
            <a:ext cx="4386484" cy="1091921"/>
          </a:xfrm>
          <a:prstGeom prst="rect">
            <a:avLst/>
          </a:prstGeom>
          <a:solidFill>
            <a:schemeClr val="bg1"/>
          </a:solidFill>
          <a:ln>
            <a:solidFill>
              <a:schemeClr val="bg1"/>
            </a:solidFill>
          </a:ln>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8325" y="3991041"/>
            <a:ext cx="2478549" cy="1519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Connecteur droit 6"/>
          <p:cNvCxnSpPr/>
          <p:nvPr/>
        </p:nvCxnSpPr>
        <p:spPr>
          <a:xfrm>
            <a:off x="5605153" y="1882302"/>
            <a:ext cx="1" cy="43433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94497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Autofit/>
          </a:bodyPr>
          <a:lstStyle/>
          <a:p>
            <a:r>
              <a:rPr lang="fr-FR" sz="2400" dirty="0" smtClean="0"/>
              <a:t>3</a:t>
            </a:r>
            <a:r>
              <a:rPr lang="fr-FR" sz="2400" baseline="30000" dirty="0" smtClean="0"/>
              <a:t>e</a:t>
            </a:r>
            <a:r>
              <a:rPr lang="fr-FR" sz="2400" dirty="0" smtClean="0"/>
              <a:t> </a:t>
            </a:r>
            <a:r>
              <a:rPr lang="fr-FR" sz="2400" dirty="0"/>
              <a:t>pilier : une croissance inclusive, des opportunités pour tous</a:t>
            </a:r>
          </a:p>
        </p:txBody>
      </p:sp>
      <p:sp>
        <p:nvSpPr>
          <p:cNvPr id="3" name="Espace réservé du contenu 2"/>
          <p:cNvSpPr>
            <a:spLocks noGrp="1"/>
          </p:cNvSpPr>
          <p:nvPr>
            <p:ph idx="1"/>
          </p:nvPr>
        </p:nvSpPr>
        <p:spPr>
          <a:xfrm>
            <a:off x="5154407" y="1892518"/>
            <a:ext cx="4927745" cy="5276094"/>
          </a:xfrm>
        </p:spPr>
        <p:txBody>
          <a:bodyPr/>
          <a:lstStyle/>
          <a:p>
            <a:r>
              <a:rPr lang="en-US" b="1" dirty="0">
                <a:solidFill>
                  <a:srgbClr val="C00000"/>
                </a:solidFill>
              </a:rPr>
              <a:t>Le</a:t>
            </a:r>
            <a:r>
              <a:rPr lang="en-US" dirty="0" smtClean="0"/>
              <a:t> </a:t>
            </a:r>
            <a:r>
              <a:rPr lang="en-US" b="1" dirty="0" err="1" smtClean="0">
                <a:solidFill>
                  <a:srgbClr val="C00000"/>
                </a:solidFill>
              </a:rPr>
              <a:t>fonds</a:t>
            </a:r>
            <a:r>
              <a:rPr lang="en-US" b="1" dirty="0" smtClean="0">
                <a:solidFill>
                  <a:srgbClr val="C00000"/>
                </a:solidFill>
              </a:rPr>
              <a:t> </a:t>
            </a:r>
            <a:r>
              <a:rPr lang="en-US" b="1" dirty="0" err="1">
                <a:solidFill>
                  <a:srgbClr val="C00000"/>
                </a:solidFill>
              </a:rPr>
              <a:t>européen</a:t>
            </a:r>
            <a:r>
              <a:rPr lang="en-US" b="1" dirty="0">
                <a:solidFill>
                  <a:srgbClr val="C00000"/>
                </a:solidFill>
              </a:rPr>
              <a:t> pour les </a:t>
            </a:r>
            <a:r>
              <a:rPr lang="en-US" b="1" dirty="0" err="1">
                <a:solidFill>
                  <a:srgbClr val="C00000"/>
                </a:solidFill>
              </a:rPr>
              <a:t>investissements</a:t>
            </a:r>
            <a:r>
              <a:rPr lang="en-US" b="1" dirty="0">
                <a:solidFill>
                  <a:srgbClr val="C00000"/>
                </a:solidFill>
              </a:rPr>
              <a:t> </a:t>
            </a:r>
            <a:r>
              <a:rPr lang="en-US" b="1" dirty="0" err="1">
                <a:solidFill>
                  <a:srgbClr val="C00000"/>
                </a:solidFill>
              </a:rPr>
              <a:t>stratégiques</a:t>
            </a:r>
            <a:r>
              <a:rPr lang="en-US" b="1" dirty="0">
                <a:solidFill>
                  <a:srgbClr val="C00000"/>
                </a:solidFill>
              </a:rPr>
              <a:t> </a:t>
            </a:r>
            <a:r>
              <a:rPr lang="en-US" dirty="0" smtClean="0">
                <a:solidFill>
                  <a:srgbClr val="00529C"/>
                </a:solidFill>
              </a:rPr>
              <a:t>(Plan Juncker) a </a:t>
            </a:r>
            <a:r>
              <a:rPr lang="en-US" dirty="0" err="1" smtClean="0">
                <a:solidFill>
                  <a:srgbClr val="00529C"/>
                </a:solidFill>
              </a:rPr>
              <a:t>permis</a:t>
            </a:r>
            <a:r>
              <a:rPr lang="en-US" dirty="0" smtClean="0">
                <a:solidFill>
                  <a:srgbClr val="00529C"/>
                </a:solidFill>
              </a:rPr>
              <a:t> de </a:t>
            </a:r>
            <a:r>
              <a:rPr lang="en-US" dirty="0" err="1" smtClean="0">
                <a:solidFill>
                  <a:srgbClr val="00529C"/>
                </a:solidFill>
              </a:rPr>
              <a:t>réorientier</a:t>
            </a:r>
            <a:r>
              <a:rPr lang="en-US" dirty="0" smtClean="0">
                <a:solidFill>
                  <a:srgbClr val="00529C"/>
                </a:solidFill>
              </a:rPr>
              <a:t> les </a:t>
            </a:r>
            <a:r>
              <a:rPr lang="en-US" dirty="0" err="1" smtClean="0">
                <a:solidFill>
                  <a:srgbClr val="00529C"/>
                </a:solidFill>
              </a:rPr>
              <a:t>fonds</a:t>
            </a:r>
            <a:r>
              <a:rPr lang="en-US" dirty="0" smtClean="0">
                <a:solidFill>
                  <a:srgbClr val="00529C"/>
                </a:solidFill>
              </a:rPr>
              <a:t> de la BEI </a:t>
            </a:r>
            <a:r>
              <a:rPr lang="en-US" dirty="0" err="1" smtClean="0">
                <a:solidFill>
                  <a:srgbClr val="00529C"/>
                </a:solidFill>
              </a:rPr>
              <a:t>vers</a:t>
            </a:r>
            <a:r>
              <a:rPr lang="en-US" dirty="0" smtClean="0">
                <a:solidFill>
                  <a:srgbClr val="00529C"/>
                </a:solidFill>
              </a:rPr>
              <a:t> le </a:t>
            </a:r>
            <a:r>
              <a:rPr lang="en-US" dirty="0" err="1" smtClean="0">
                <a:solidFill>
                  <a:srgbClr val="00529C"/>
                </a:solidFill>
              </a:rPr>
              <a:t>secteur</a:t>
            </a:r>
            <a:r>
              <a:rPr lang="en-US" dirty="0" smtClean="0">
                <a:solidFill>
                  <a:srgbClr val="00529C"/>
                </a:solidFill>
              </a:rPr>
              <a:t> </a:t>
            </a:r>
            <a:r>
              <a:rPr lang="en-US" dirty="0" err="1" smtClean="0">
                <a:solidFill>
                  <a:srgbClr val="00529C"/>
                </a:solidFill>
              </a:rPr>
              <a:t>privé</a:t>
            </a:r>
            <a:r>
              <a:rPr lang="en-US" dirty="0" smtClean="0">
                <a:solidFill>
                  <a:srgbClr val="00529C"/>
                </a:solidFill>
              </a:rPr>
              <a:t> et les </a:t>
            </a:r>
            <a:r>
              <a:rPr lang="en-US" dirty="0" err="1" smtClean="0">
                <a:solidFill>
                  <a:srgbClr val="00529C"/>
                </a:solidFill>
              </a:rPr>
              <a:t>projets</a:t>
            </a:r>
            <a:r>
              <a:rPr lang="en-US" dirty="0" smtClean="0">
                <a:solidFill>
                  <a:srgbClr val="00529C"/>
                </a:solidFill>
              </a:rPr>
              <a:t> </a:t>
            </a:r>
            <a:r>
              <a:rPr lang="en-US" dirty="0" err="1" smtClean="0">
                <a:solidFill>
                  <a:srgbClr val="00529C"/>
                </a:solidFill>
              </a:rPr>
              <a:t>industriels</a:t>
            </a:r>
            <a:r>
              <a:rPr lang="en-US" dirty="0" smtClean="0">
                <a:solidFill>
                  <a:srgbClr val="00529C"/>
                </a:solidFill>
              </a:rPr>
              <a:t> </a:t>
            </a:r>
            <a:r>
              <a:rPr lang="en-US" dirty="0" err="1" smtClean="0">
                <a:solidFill>
                  <a:srgbClr val="00529C"/>
                </a:solidFill>
              </a:rPr>
              <a:t>d’avenir</a:t>
            </a:r>
            <a:r>
              <a:rPr lang="en-US" dirty="0" smtClean="0">
                <a:solidFill>
                  <a:srgbClr val="00529C"/>
                </a:solidFill>
              </a:rPr>
              <a:t>.</a:t>
            </a:r>
            <a:endParaRPr lang="en-US" dirty="0">
              <a:solidFill>
                <a:srgbClr val="00529C"/>
              </a:solidFill>
            </a:endParaRPr>
          </a:p>
          <a:p>
            <a:endParaRPr lang="fr-FR" dirty="0">
              <a:solidFill>
                <a:srgbClr val="00529C"/>
              </a:solidFill>
            </a:endParaRPr>
          </a:p>
        </p:txBody>
      </p:sp>
      <p:pic>
        <p:nvPicPr>
          <p:cNvPr id="4" name="Image 3"/>
          <p:cNvPicPr>
            <a:picLocks noChangeAspect="1"/>
          </p:cNvPicPr>
          <p:nvPr/>
        </p:nvPicPr>
        <p:blipFill>
          <a:blip r:embed="rId4"/>
          <a:stretch>
            <a:fillRect/>
          </a:stretch>
        </p:blipFill>
        <p:spPr>
          <a:xfrm>
            <a:off x="4940136" y="3598223"/>
            <a:ext cx="5334176" cy="2671948"/>
          </a:xfrm>
          <a:prstGeom prst="rect">
            <a:avLst/>
          </a:prstGeom>
        </p:spPr>
      </p:pic>
      <p:sp>
        <p:nvSpPr>
          <p:cNvPr id="5" name="Rectangle 4"/>
          <p:cNvSpPr/>
          <p:nvPr/>
        </p:nvSpPr>
        <p:spPr>
          <a:xfrm>
            <a:off x="486888" y="1892520"/>
            <a:ext cx="4453248" cy="4478145"/>
          </a:xfrm>
          <a:prstGeom prst="rect">
            <a:avLst/>
          </a:prstGeom>
        </p:spPr>
        <p:txBody>
          <a:bodyPr wrap="square" lIns="91436" tIns="45718" rIns="91436" bIns="45718">
            <a:spAutoFit/>
          </a:bodyPr>
          <a:lstStyle/>
          <a:p>
            <a:r>
              <a:rPr lang="en-US" sz="1900" b="1" dirty="0">
                <a:solidFill>
                  <a:srgbClr val="C00000"/>
                </a:solidFill>
                <a:latin typeface="Verdana"/>
              </a:rPr>
              <a:t>Un nouveau </a:t>
            </a:r>
            <a:r>
              <a:rPr lang="en-US" sz="1900" b="1" dirty="0" err="1">
                <a:solidFill>
                  <a:srgbClr val="C00000"/>
                </a:solidFill>
                <a:latin typeface="Verdana"/>
              </a:rPr>
              <a:t>projet</a:t>
            </a:r>
            <a:r>
              <a:rPr lang="en-US" sz="1900" b="1" dirty="0">
                <a:solidFill>
                  <a:srgbClr val="C00000"/>
                </a:solidFill>
                <a:latin typeface="Verdana"/>
              </a:rPr>
              <a:t> pour </a:t>
            </a:r>
            <a:r>
              <a:rPr lang="en-US" sz="1900" b="1" dirty="0" err="1">
                <a:solidFill>
                  <a:srgbClr val="C00000"/>
                </a:solidFill>
                <a:latin typeface="Verdana"/>
              </a:rPr>
              <a:t>l’Europe</a:t>
            </a:r>
            <a:endParaRPr lang="en-US" sz="1900" b="1" dirty="0">
              <a:solidFill>
                <a:srgbClr val="C00000"/>
              </a:solidFill>
              <a:latin typeface="Verdana"/>
            </a:endParaRPr>
          </a:p>
          <a:p>
            <a:endParaRPr lang="en-US" sz="1900" dirty="0">
              <a:solidFill>
                <a:srgbClr val="00529C"/>
              </a:solidFill>
              <a:latin typeface="Verdana"/>
            </a:endParaRPr>
          </a:p>
          <a:p>
            <a:pPr marL="342880" indent="-342880">
              <a:buFont typeface="Arial" panose="020B0604020202020204" pitchFamily="34" charset="0"/>
              <a:buChar char="•"/>
            </a:pPr>
            <a:r>
              <a:rPr lang="en-US" sz="1900" dirty="0" err="1">
                <a:solidFill>
                  <a:srgbClr val="00529C"/>
                </a:solidFill>
                <a:latin typeface="Verdana"/>
              </a:rPr>
              <a:t>Une</a:t>
            </a:r>
            <a:r>
              <a:rPr lang="en-US" sz="1900" dirty="0">
                <a:solidFill>
                  <a:srgbClr val="00529C"/>
                </a:solidFill>
                <a:latin typeface="Verdana"/>
              </a:rPr>
              <a:t> plus </a:t>
            </a:r>
            <a:r>
              <a:rPr lang="en-US" sz="1900" dirty="0" err="1">
                <a:solidFill>
                  <a:srgbClr val="00529C"/>
                </a:solidFill>
                <a:latin typeface="Verdana"/>
              </a:rPr>
              <a:t>grande</a:t>
            </a:r>
            <a:r>
              <a:rPr lang="en-US" sz="1900" dirty="0">
                <a:solidFill>
                  <a:srgbClr val="00529C"/>
                </a:solidFill>
                <a:latin typeface="Verdana"/>
              </a:rPr>
              <a:t> </a:t>
            </a:r>
            <a:r>
              <a:rPr lang="en-US" sz="1900" dirty="0" err="1">
                <a:solidFill>
                  <a:srgbClr val="00529C"/>
                </a:solidFill>
                <a:latin typeface="Verdana"/>
              </a:rPr>
              <a:t>équité</a:t>
            </a:r>
            <a:r>
              <a:rPr lang="en-US" sz="1900" dirty="0">
                <a:solidFill>
                  <a:srgbClr val="00529C"/>
                </a:solidFill>
                <a:latin typeface="Verdana"/>
              </a:rPr>
              <a:t> </a:t>
            </a:r>
            <a:r>
              <a:rPr lang="en-US" sz="1900" dirty="0" err="1" smtClean="0">
                <a:solidFill>
                  <a:srgbClr val="00529C"/>
                </a:solidFill>
                <a:latin typeface="Verdana"/>
              </a:rPr>
              <a:t>fiscale</a:t>
            </a:r>
            <a:r>
              <a:rPr lang="en-US" sz="1900" dirty="0" smtClean="0">
                <a:solidFill>
                  <a:srgbClr val="00529C"/>
                </a:solidFill>
                <a:latin typeface="Verdana"/>
              </a:rPr>
              <a:t> : </a:t>
            </a:r>
            <a:r>
              <a:rPr lang="en-US" sz="1900" dirty="0">
                <a:solidFill>
                  <a:srgbClr val="00529C"/>
                </a:solidFill>
                <a:latin typeface="Verdana"/>
              </a:rPr>
              <a:t>plan </a:t>
            </a:r>
            <a:r>
              <a:rPr lang="en-US" sz="1900" dirty="0" err="1">
                <a:solidFill>
                  <a:srgbClr val="00529C"/>
                </a:solidFill>
                <a:latin typeface="Verdana"/>
              </a:rPr>
              <a:t>d’action</a:t>
            </a:r>
            <a:r>
              <a:rPr lang="en-US" sz="1900" dirty="0">
                <a:solidFill>
                  <a:srgbClr val="00529C"/>
                </a:solidFill>
                <a:latin typeface="Verdana"/>
              </a:rPr>
              <a:t> sur la </a:t>
            </a:r>
            <a:r>
              <a:rPr lang="en-US" sz="1900" dirty="0" err="1">
                <a:solidFill>
                  <a:srgbClr val="00529C"/>
                </a:solidFill>
                <a:latin typeface="Verdana"/>
              </a:rPr>
              <a:t>fiscalité</a:t>
            </a:r>
            <a:r>
              <a:rPr lang="en-US" sz="1900" dirty="0">
                <a:solidFill>
                  <a:srgbClr val="00529C"/>
                </a:solidFill>
                <a:latin typeface="Verdana"/>
              </a:rPr>
              <a:t> des GAFA</a:t>
            </a:r>
          </a:p>
          <a:p>
            <a:pPr marL="171440" indent="-171440">
              <a:buFont typeface="Arial" panose="020B0604020202020204" pitchFamily="34" charset="0"/>
              <a:buChar char="•"/>
            </a:pPr>
            <a:endParaRPr lang="en-US" sz="1900" dirty="0">
              <a:solidFill>
                <a:srgbClr val="00529C"/>
              </a:solidFill>
              <a:latin typeface="Verdana"/>
            </a:endParaRPr>
          </a:p>
          <a:p>
            <a:pPr marL="342880" indent="-342880">
              <a:buFont typeface="Arial" panose="020B0604020202020204" pitchFamily="34" charset="0"/>
              <a:buChar char="•"/>
            </a:pPr>
            <a:r>
              <a:rPr lang="en-US" sz="1900" dirty="0">
                <a:solidFill>
                  <a:srgbClr val="00529C"/>
                </a:solidFill>
                <a:latin typeface="Verdana"/>
              </a:rPr>
              <a:t>Fin de la concurrence </a:t>
            </a:r>
            <a:r>
              <a:rPr lang="en-US" sz="1900" dirty="0" err="1">
                <a:solidFill>
                  <a:srgbClr val="00529C"/>
                </a:solidFill>
                <a:latin typeface="Verdana"/>
              </a:rPr>
              <a:t>déloyale</a:t>
            </a:r>
            <a:r>
              <a:rPr lang="en-US" sz="1900" dirty="0">
                <a:solidFill>
                  <a:srgbClr val="00529C"/>
                </a:solidFill>
                <a:latin typeface="Verdana"/>
              </a:rPr>
              <a:t> entre </a:t>
            </a:r>
            <a:r>
              <a:rPr lang="en-US" sz="1900" dirty="0" err="1">
                <a:solidFill>
                  <a:srgbClr val="00529C"/>
                </a:solidFill>
                <a:latin typeface="Verdana"/>
              </a:rPr>
              <a:t>travailleurs</a:t>
            </a:r>
            <a:r>
              <a:rPr lang="en-US" sz="1900" dirty="0">
                <a:solidFill>
                  <a:srgbClr val="00529C"/>
                </a:solidFill>
                <a:latin typeface="Verdana"/>
              </a:rPr>
              <a:t> </a:t>
            </a:r>
            <a:r>
              <a:rPr lang="en-US" sz="1900" dirty="0" err="1">
                <a:solidFill>
                  <a:srgbClr val="00529C"/>
                </a:solidFill>
                <a:latin typeface="Verdana"/>
              </a:rPr>
              <a:t>européens</a:t>
            </a:r>
            <a:r>
              <a:rPr lang="en-US" sz="1900" dirty="0">
                <a:solidFill>
                  <a:srgbClr val="00529C"/>
                </a:solidFill>
                <a:latin typeface="Verdana"/>
              </a:rPr>
              <a:t> (</a:t>
            </a:r>
            <a:r>
              <a:rPr lang="en-US" sz="1900" dirty="0" err="1">
                <a:solidFill>
                  <a:srgbClr val="00529C"/>
                </a:solidFill>
                <a:latin typeface="Verdana"/>
              </a:rPr>
              <a:t>révision</a:t>
            </a:r>
            <a:r>
              <a:rPr lang="en-US" sz="1900" dirty="0">
                <a:solidFill>
                  <a:srgbClr val="00529C"/>
                </a:solidFill>
                <a:latin typeface="Verdana"/>
              </a:rPr>
              <a:t> de la directive sur les </a:t>
            </a:r>
            <a:r>
              <a:rPr lang="en-US" sz="1900" dirty="0" err="1">
                <a:solidFill>
                  <a:srgbClr val="00529C"/>
                </a:solidFill>
                <a:latin typeface="Verdana"/>
              </a:rPr>
              <a:t>travailleurs</a:t>
            </a:r>
            <a:r>
              <a:rPr lang="en-US" sz="1900" dirty="0">
                <a:solidFill>
                  <a:srgbClr val="00529C"/>
                </a:solidFill>
                <a:latin typeface="Verdana"/>
              </a:rPr>
              <a:t> </a:t>
            </a:r>
            <a:r>
              <a:rPr lang="en-US" sz="1900" dirty="0" err="1">
                <a:solidFill>
                  <a:srgbClr val="00529C"/>
                </a:solidFill>
                <a:latin typeface="Verdana"/>
              </a:rPr>
              <a:t>détachés</a:t>
            </a:r>
            <a:r>
              <a:rPr lang="en-US" sz="1900" dirty="0">
                <a:solidFill>
                  <a:srgbClr val="00529C"/>
                </a:solidFill>
                <a:latin typeface="Verdana"/>
              </a:rPr>
              <a:t>)</a:t>
            </a:r>
          </a:p>
          <a:p>
            <a:pPr marL="171440" indent="-171440">
              <a:buFont typeface="Arial" panose="020B0604020202020204" pitchFamily="34" charset="0"/>
              <a:buChar char="•"/>
            </a:pPr>
            <a:endParaRPr lang="en-US" sz="1900" dirty="0">
              <a:solidFill>
                <a:srgbClr val="00529C"/>
              </a:solidFill>
              <a:latin typeface="Verdana"/>
            </a:endParaRPr>
          </a:p>
          <a:p>
            <a:pPr marL="342880" indent="-342880">
              <a:buFont typeface="Arial" panose="020B0604020202020204" pitchFamily="34" charset="0"/>
              <a:buChar char="•"/>
            </a:pPr>
            <a:endParaRPr lang="en-US" sz="1900" dirty="0">
              <a:solidFill>
                <a:srgbClr val="00529C"/>
              </a:solidFill>
              <a:latin typeface="Verdana"/>
            </a:endParaRPr>
          </a:p>
          <a:p>
            <a:pPr marL="342880" indent="-342880">
              <a:buFont typeface="Arial" panose="020B0604020202020204" pitchFamily="34" charset="0"/>
              <a:buChar char="•"/>
            </a:pPr>
            <a:r>
              <a:rPr lang="en-US" sz="1900" dirty="0" err="1">
                <a:solidFill>
                  <a:srgbClr val="00529C"/>
                </a:solidFill>
                <a:latin typeface="Verdana"/>
              </a:rPr>
              <a:t>Une</a:t>
            </a:r>
            <a:r>
              <a:rPr lang="en-US" sz="1900" dirty="0">
                <a:solidFill>
                  <a:srgbClr val="00529C"/>
                </a:solidFill>
                <a:latin typeface="Verdana"/>
              </a:rPr>
              <a:t> zone euro plus </a:t>
            </a:r>
            <a:r>
              <a:rPr lang="en-US" sz="1900" dirty="0" err="1">
                <a:solidFill>
                  <a:srgbClr val="00529C"/>
                </a:solidFill>
                <a:latin typeface="Verdana"/>
              </a:rPr>
              <a:t>résiliente</a:t>
            </a:r>
            <a:r>
              <a:rPr lang="en-US" sz="1900" dirty="0">
                <a:solidFill>
                  <a:srgbClr val="00529C"/>
                </a:solidFill>
                <a:latin typeface="Verdana"/>
              </a:rPr>
              <a:t> pour </a:t>
            </a:r>
            <a:r>
              <a:rPr lang="en-US" sz="1900" dirty="0" err="1">
                <a:solidFill>
                  <a:srgbClr val="00529C"/>
                </a:solidFill>
                <a:latin typeface="Verdana"/>
              </a:rPr>
              <a:t>soutenir</a:t>
            </a:r>
            <a:r>
              <a:rPr lang="en-US" sz="1900" dirty="0">
                <a:solidFill>
                  <a:srgbClr val="00529C"/>
                </a:solidFill>
                <a:latin typeface="Verdana"/>
              </a:rPr>
              <a:t> la </a:t>
            </a:r>
            <a:r>
              <a:rPr lang="en-US" sz="1900" dirty="0" err="1">
                <a:solidFill>
                  <a:srgbClr val="00529C"/>
                </a:solidFill>
                <a:latin typeface="Verdana"/>
              </a:rPr>
              <a:t>croissance</a:t>
            </a:r>
            <a:endParaRPr lang="en-US" sz="1900" dirty="0">
              <a:solidFill>
                <a:srgbClr val="00529C"/>
              </a:solidFill>
              <a:latin typeface="Verdana"/>
            </a:endParaRPr>
          </a:p>
        </p:txBody>
      </p:sp>
    </p:spTree>
    <p:extLst>
      <p:ext uri="{BB962C8B-B14F-4D97-AF65-F5344CB8AC3E}">
        <p14:creationId xmlns:p14="http://schemas.microsoft.com/office/powerpoint/2010/main" val="42435484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Autofit/>
          </a:bodyPr>
          <a:lstStyle/>
          <a:p>
            <a:r>
              <a:rPr lang="fr-FR" sz="2400" dirty="0" smtClean="0"/>
              <a:t>4</a:t>
            </a:r>
            <a:r>
              <a:rPr lang="fr-FR" sz="2400" baseline="30000" dirty="0" smtClean="0"/>
              <a:t>e</a:t>
            </a:r>
            <a:r>
              <a:rPr lang="fr-FR" sz="2400" dirty="0" smtClean="0"/>
              <a:t> pilier : </a:t>
            </a:r>
            <a:r>
              <a:rPr lang="fr-FR" sz="2400" dirty="0"/>
              <a:t>le rétablissement de </a:t>
            </a:r>
            <a:r>
              <a:rPr lang="fr-FR" sz="2400" dirty="0" smtClean="0"/>
              <a:t>l’équilibre </a:t>
            </a:r>
            <a:r>
              <a:rPr lang="fr-FR" sz="2400" dirty="0"/>
              <a:t>de nos finances publiques</a:t>
            </a:r>
          </a:p>
        </p:txBody>
      </p:sp>
      <p:sp>
        <p:nvSpPr>
          <p:cNvPr id="3" name="Espace réservé du contenu 2"/>
          <p:cNvSpPr>
            <a:spLocks noGrp="1"/>
          </p:cNvSpPr>
          <p:nvPr>
            <p:ph idx="1"/>
          </p:nvPr>
        </p:nvSpPr>
        <p:spPr>
          <a:xfrm>
            <a:off x="534435" y="2144677"/>
            <a:ext cx="4429452" cy="5276094"/>
          </a:xfrm>
        </p:spPr>
        <p:txBody>
          <a:bodyPr>
            <a:normAutofit/>
          </a:bodyPr>
          <a:lstStyle/>
          <a:p>
            <a:pPr marL="285733" indent="-285733">
              <a:buFont typeface="Arial" panose="020B0604020202020204" pitchFamily="34" charset="0"/>
              <a:buChar char="•"/>
            </a:pPr>
            <a:r>
              <a:rPr lang="en-US" b="1" spc="-50" dirty="0" err="1">
                <a:solidFill>
                  <a:srgbClr val="C00000"/>
                </a:solidFill>
              </a:rPr>
              <a:t>Réduction</a:t>
            </a:r>
            <a:r>
              <a:rPr lang="en-US" b="1" spc="-50" dirty="0">
                <a:solidFill>
                  <a:srgbClr val="C00000"/>
                </a:solidFill>
              </a:rPr>
              <a:t> du </a:t>
            </a:r>
            <a:r>
              <a:rPr lang="en-US" b="1" spc="-50" dirty="0" err="1">
                <a:solidFill>
                  <a:srgbClr val="C00000"/>
                </a:solidFill>
              </a:rPr>
              <a:t>déficit</a:t>
            </a:r>
            <a:r>
              <a:rPr lang="en-US" b="1" spc="-50" dirty="0">
                <a:solidFill>
                  <a:srgbClr val="C00000"/>
                </a:solidFill>
              </a:rPr>
              <a:t> public </a:t>
            </a:r>
            <a:r>
              <a:rPr lang="en-US" spc="-50" dirty="0" smtClean="0">
                <a:solidFill>
                  <a:srgbClr val="00529C"/>
                </a:solidFill>
              </a:rPr>
              <a:t>de plus de 2 pts de PIB </a:t>
            </a:r>
          </a:p>
          <a:p>
            <a:endParaRPr lang="en-US" spc="-50" dirty="0" smtClean="0"/>
          </a:p>
          <a:p>
            <a:pPr marL="285733" indent="-285733">
              <a:buFont typeface="Arial" panose="020B0604020202020204" pitchFamily="34" charset="0"/>
              <a:buChar char="•"/>
            </a:pPr>
            <a:r>
              <a:rPr lang="en-US" b="1" spc="-50" dirty="0" err="1">
                <a:solidFill>
                  <a:srgbClr val="C00000"/>
                </a:solidFill>
              </a:rPr>
              <a:t>Baisse</a:t>
            </a:r>
            <a:r>
              <a:rPr lang="en-US" b="1" spc="-50" dirty="0">
                <a:solidFill>
                  <a:srgbClr val="C00000"/>
                </a:solidFill>
              </a:rPr>
              <a:t> de la </a:t>
            </a:r>
            <a:r>
              <a:rPr lang="en-US" b="1" spc="-50" dirty="0" err="1">
                <a:solidFill>
                  <a:srgbClr val="C00000"/>
                </a:solidFill>
              </a:rPr>
              <a:t>fiscalité</a:t>
            </a:r>
            <a:r>
              <a:rPr lang="en-US" b="1" spc="-50" dirty="0">
                <a:solidFill>
                  <a:srgbClr val="C00000"/>
                </a:solidFill>
              </a:rPr>
              <a:t> </a:t>
            </a:r>
            <a:r>
              <a:rPr lang="en-US" spc="-50" dirty="0" smtClean="0">
                <a:solidFill>
                  <a:srgbClr val="00529C"/>
                </a:solidFill>
              </a:rPr>
              <a:t>de 2 pts de PIB </a:t>
            </a:r>
          </a:p>
          <a:p>
            <a:endParaRPr lang="en-US" spc="-50" dirty="0" smtClean="0"/>
          </a:p>
          <a:p>
            <a:pPr marL="285733" indent="-285733">
              <a:buFont typeface="Arial" panose="020B0604020202020204" pitchFamily="34" charset="0"/>
              <a:buChar char="•"/>
            </a:pPr>
            <a:r>
              <a:rPr lang="en-US" b="1" spc="-50" dirty="0" err="1">
                <a:solidFill>
                  <a:srgbClr val="C00000"/>
                </a:solidFill>
              </a:rPr>
              <a:t>Réduction</a:t>
            </a:r>
            <a:r>
              <a:rPr lang="en-US" b="1" spc="-50" dirty="0">
                <a:solidFill>
                  <a:srgbClr val="C00000"/>
                </a:solidFill>
              </a:rPr>
              <a:t> des </a:t>
            </a:r>
            <a:r>
              <a:rPr lang="en-US" b="1" spc="-50" dirty="0" err="1">
                <a:solidFill>
                  <a:srgbClr val="C00000"/>
                </a:solidFill>
              </a:rPr>
              <a:t>dépenses</a:t>
            </a:r>
            <a:r>
              <a:rPr lang="en-US" b="1" spc="-50" dirty="0">
                <a:solidFill>
                  <a:srgbClr val="C00000"/>
                </a:solidFill>
              </a:rPr>
              <a:t> </a:t>
            </a:r>
            <a:r>
              <a:rPr lang="en-US" b="1" spc="-50" dirty="0" err="1">
                <a:solidFill>
                  <a:srgbClr val="C00000"/>
                </a:solidFill>
              </a:rPr>
              <a:t>publiques</a:t>
            </a:r>
            <a:r>
              <a:rPr lang="en-US" b="1" spc="-50" dirty="0">
                <a:solidFill>
                  <a:srgbClr val="C00000"/>
                </a:solidFill>
              </a:rPr>
              <a:t> </a:t>
            </a:r>
            <a:r>
              <a:rPr lang="en-US" spc="-50" dirty="0" smtClean="0">
                <a:solidFill>
                  <a:srgbClr val="00529C"/>
                </a:solidFill>
              </a:rPr>
              <a:t>de 3 pts de PIB</a:t>
            </a:r>
          </a:p>
          <a:p>
            <a:endParaRPr lang="en-US" spc="-50" dirty="0" smtClean="0"/>
          </a:p>
          <a:p>
            <a:pPr marL="285733" indent="-285733">
              <a:buFont typeface="Arial" panose="020B0604020202020204" pitchFamily="34" charset="0"/>
              <a:buChar char="•"/>
            </a:pPr>
            <a:r>
              <a:rPr lang="en-US" b="1" spc="-50" dirty="0" err="1">
                <a:solidFill>
                  <a:srgbClr val="C00000"/>
                </a:solidFill>
              </a:rPr>
              <a:t>Réduction</a:t>
            </a:r>
            <a:r>
              <a:rPr lang="en-US" b="1" spc="-50" dirty="0">
                <a:solidFill>
                  <a:srgbClr val="C00000"/>
                </a:solidFill>
              </a:rPr>
              <a:t> de la </a:t>
            </a:r>
            <a:r>
              <a:rPr lang="en-US" b="1" spc="-50" dirty="0" err="1">
                <a:solidFill>
                  <a:srgbClr val="C00000"/>
                </a:solidFill>
              </a:rPr>
              <a:t>dette</a:t>
            </a:r>
            <a:r>
              <a:rPr lang="en-US" b="1" spc="-50" dirty="0">
                <a:solidFill>
                  <a:srgbClr val="C00000"/>
                </a:solidFill>
              </a:rPr>
              <a:t> </a:t>
            </a:r>
            <a:r>
              <a:rPr lang="en-US" spc="-50" dirty="0" smtClean="0">
                <a:solidFill>
                  <a:srgbClr val="00529C"/>
                </a:solidFill>
              </a:rPr>
              <a:t>de 5 pts de PIB</a:t>
            </a:r>
            <a:endParaRPr lang="fr-FR" spc="-50" dirty="0">
              <a:solidFill>
                <a:srgbClr val="00529C"/>
              </a:solidFill>
            </a:endParaRPr>
          </a:p>
        </p:txBody>
      </p:sp>
      <p:pic>
        <p:nvPicPr>
          <p:cNvPr id="4" name="Image 3"/>
          <p:cNvPicPr>
            <a:picLocks noChangeAspect="1"/>
          </p:cNvPicPr>
          <p:nvPr/>
        </p:nvPicPr>
        <p:blipFill>
          <a:blip r:embed="rId4"/>
          <a:stretch>
            <a:fillRect/>
          </a:stretch>
        </p:blipFill>
        <p:spPr>
          <a:xfrm>
            <a:off x="5238662" y="2493818"/>
            <a:ext cx="4915547" cy="3203883"/>
          </a:xfrm>
          <a:prstGeom prst="rect">
            <a:avLst/>
          </a:prstGeom>
        </p:spPr>
      </p:pic>
      <p:cxnSp>
        <p:nvCxnSpPr>
          <p:cNvPr id="5" name="Connecteur droit 4"/>
          <p:cNvCxnSpPr/>
          <p:nvPr/>
        </p:nvCxnSpPr>
        <p:spPr>
          <a:xfrm>
            <a:off x="4963886" y="1882302"/>
            <a:ext cx="1" cy="43433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18802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a:t>Une nouvelle méthode pour conduire la réforme</a:t>
            </a:r>
          </a:p>
        </p:txBody>
      </p:sp>
      <p:sp>
        <p:nvSpPr>
          <p:cNvPr id="3" name="Espace réservé du contenu 2"/>
          <p:cNvSpPr>
            <a:spLocks noGrp="1"/>
          </p:cNvSpPr>
          <p:nvPr>
            <p:ph idx="1"/>
          </p:nvPr>
        </p:nvSpPr>
        <p:spPr>
          <a:xfrm>
            <a:off x="5367647" y="1726646"/>
            <a:ext cx="4821381" cy="5276094"/>
          </a:xfrm>
        </p:spPr>
        <p:txBody>
          <a:bodyPr>
            <a:normAutofit/>
          </a:bodyPr>
          <a:lstStyle/>
          <a:p>
            <a:pPr algn="ctr"/>
            <a:r>
              <a:rPr lang="fr-FR" b="1" dirty="0" smtClean="0">
                <a:solidFill>
                  <a:srgbClr val="C00000"/>
                </a:solidFill>
              </a:rPr>
              <a:t>Des indicateurs</a:t>
            </a:r>
          </a:p>
          <a:p>
            <a:endParaRPr lang="fr-FR" b="1" dirty="0">
              <a:solidFill>
                <a:srgbClr val="C00000"/>
              </a:solidFill>
            </a:endParaRPr>
          </a:p>
          <a:p>
            <a:pPr marL="285733" indent="-285733">
              <a:buFont typeface="Arial" panose="020B0604020202020204" pitchFamily="34" charset="0"/>
              <a:buChar char="•"/>
            </a:pPr>
            <a:r>
              <a:rPr lang="en-US" dirty="0" err="1" smtClean="0">
                <a:solidFill>
                  <a:srgbClr val="00529C"/>
                </a:solidFill>
              </a:rPr>
              <a:t>Réduction</a:t>
            </a:r>
            <a:r>
              <a:rPr lang="en-US" dirty="0" smtClean="0">
                <a:solidFill>
                  <a:srgbClr val="00529C"/>
                </a:solidFill>
              </a:rPr>
              <a:t> du </a:t>
            </a:r>
            <a:r>
              <a:rPr lang="en-US" dirty="0" err="1" smtClean="0">
                <a:solidFill>
                  <a:srgbClr val="00529C"/>
                </a:solidFill>
              </a:rPr>
              <a:t>taux</a:t>
            </a:r>
            <a:r>
              <a:rPr lang="en-US" dirty="0" smtClean="0">
                <a:solidFill>
                  <a:srgbClr val="00529C"/>
                </a:solidFill>
              </a:rPr>
              <a:t> de </a:t>
            </a:r>
            <a:r>
              <a:rPr lang="en-US" dirty="0" err="1" smtClean="0">
                <a:solidFill>
                  <a:srgbClr val="00529C"/>
                </a:solidFill>
              </a:rPr>
              <a:t>pauvreté</a:t>
            </a:r>
            <a:r>
              <a:rPr lang="en-US" dirty="0" smtClean="0">
                <a:solidFill>
                  <a:srgbClr val="00529C"/>
                </a:solidFill>
              </a:rPr>
              <a:t> pour </a:t>
            </a:r>
            <a:r>
              <a:rPr lang="en-US" dirty="0" err="1" smtClean="0">
                <a:solidFill>
                  <a:srgbClr val="00529C"/>
                </a:solidFill>
              </a:rPr>
              <a:t>s’assurer</a:t>
            </a:r>
            <a:r>
              <a:rPr lang="en-US" dirty="0" smtClean="0">
                <a:solidFill>
                  <a:srgbClr val="00529C"/>
                </a:solidFill>
              </a:rPr>
              <a:t> que la </a:t>
            </a:r>
            <a:r>
              <a:rPr lang="en-US" dirty="0" err="1" smtClean="0">
                <a:solidFill>
                  <a:srgbClr val="00529C"/>
                </a:solidFill>
              </a:rPr>
              <a:t>croissance</a:t>
            </a:r>
            <a:r>
              <a:rPr lang="en-US" dirty="0" smtClean="0">
                <a:solidFill>
                  <a:srgbClr val="00529C"/>
                </a:solidFill>
              </a:rPr>
              <a:t> </a:t>
            </a:r>
            <a:r>
              <a:rPr lang="en-US" dirty="0" err="1" smtClean="0">
                <a:solidFill>
                  <a:srgbClr val="00529C"/>
                </a:solidFill>
              </a:rPr>
              <a:t>profite</a:t>
            </a:r>
            <a:r>
              <a:rPr lang="en-US" dirty="0" smtClean="0">
                <a:solidFill>
                  <a:srgbClr val="00529C"/>
                </a:solidFill>
              </a:rPr>
              <a:t> à </a:t>
            </a:r>
            <a:r>
              <a:rPr lang="en-US" dirty="0" err="1" smtClean="0">
                <a:solidFill>
                  <a:srgbClr val="00529C"/>
                </a:solidFill>
              </a:rPr>
              <a:t>tous</a:t>
            </a:r>
            <a:r>
              <a:rPr lang="en-US" dirty="0" smtClean="0">
                <a:solidFill>
                  <a:srgbClr val="00529C"/>
                </a:solidFill>
              </a:rPr>
              <a:t> </a:t>
            </a:r>
          </a:p>
          <a:p>
            <a:endParaRPr lang="en-US" dirty="0" smtClean="0">
              <a:solidFill>
                <a:srgbClr val="00529C"/>
              </a:solidFill>
            </a:endParaRPr>
          </a:p>
          <a:p>
            <a:pPr marL="285733" indent="-285733">
              <a:buFont typeface="Arial" panose="020B0604020202020204" pitchFamily="34" charset="0"/>
              <a:buChar char="•"/>
            </a:pPr>
            <a:r>
              <a:rPr lang="en-US" dirty="0" err="1" smtClean="0">
                <a:solidFill>
                  <a:srgbClr val="00529C"/>
                </a:solidFill>
              </a:rPr>
              <a:t>Amélioration</a:t>
            </a:r>
            <a:r>
              <a:rPr lang="en-US" dirty="0" smtClean="0">
                <a:solidFill>
                  <a:srgbClr val="00529C"/>
                </a:solidFill>
              </a:rPr>
              <a:t> de </a:t>
            </a:r>
            <a:r>
              <a:rPr lang="en-US" dirty="0" err="1" smtClean="0">
                <a:solidFill>
                  <a:srgbClr val="00529C"/>
                </a:solidFill>
              </a:rPr>
              <a:t>notre</a:t>
            </a:r>
            <a:r>
              <a:rPr lang="en-US" dirty="0" smtClean="0">
                <a:solidFill>
                  <a:srgbClr val="00529C"/>
                </a:solidFill>
              </a:rPr>
              <a:t> balance </a:t>
            </a:r>
            <a:r>
              <a:rPr lang="en-US" dirty="0" err="1" smtClean="0">
                <a:solidFill>
                  <a:srgbClr val="00529C"/>
                </a:solidFill>
              </a:rPr>
              <a:t>commercialle</a:t>
            </a:r>
            <a:r>
              <a:rPr lang="en-US" dirty="0" smtClean="0">
                <a:solidFill>
                  <a:srgbClr val="00529C"/>
                </a:solidFill>
              </a:rPr>
              <a:t> pour </a:t>
            </a:r>
            <a:r>
              <a:rPr lang="en-US" dirty="0" err="1" smtClean="0">
                <a:solidFill>
                  <a:srgbClr val="00529C"/>
                </a:solidFill>
              </a:rPr>
              <a:t>s’assurer</a:t>
            </a:r>
            <a:r>
              <a:rPr lang="en-US" dirty="0" smtClean="0">
                <a:solidFill>
                  <a:srgbClr val="00529C"/>
                </a:solidFill>
              </a:rPr>
              <a:t> de la restauration de </a:t>
            </a:r>
            <a:r>
              <a:rPr lang="en-US" dirty="0" err="1" smtClean="0">
                <a:solidFill>
                  <a:srgbClr val="00529C"/>
                </a:solidFill>
              </a:rPr>
              <a:t>notre</a:t>
            </a:r>
            <a:r>
              <a:rPr lang="en-US" dirty="0" smtClean="0">
                <a:solidFill>
                  <a:srgbClr val="00529C"/>
                </a:solidFill>
              </a:rPr>
              <a:t> </a:t>
            </a:r>
            <a:r>
              <a:rPr lang="en-US" dirty="0" err="1" smtClean="0">
                <a:solidFill>
                  <a:srgbClr val="00529C"/>
                </a:solidFill>
              </a:rPr>
              <a:t>compétitivité</a:t>
            </a:r>
            <a:endParaRPr lang="en-US" dirty="0" smtClean="0">
              <a:solidFill>
                <a:srgbClr val="00529C"/>
              </a:solidFill>
            </a:endParaRPr>
          </a:p>
          <a:p>
            <a:endParaRPr lang="en-US" dirty="0">
              <a:solidFill>
                <a:srgbClr val="00529C"/>
              </a:solidFill>
            </a:endParaRPr>
          </a:p>
          <a:p>
            <a:pPr marL="285733" indent="-285733">
              <a:buFont typeface="Arial" panose="020B0604020202020204" pitchFamily="34" charset="0"/>
              <a:buChar char="•"/>
            </a:pPr>
            <a:r>
              <a:rPr lang="en-US" dirty="0" smtClean="0">
                <a:solidFill>
                  <a:srgbClr val="00529C"/>
                </a:solidFill>
              </a:rPr>
              <a:t>Un service public </a:t>
            </a:r>
            <a:r>
              <a:rPr lang="en-US" dirty="0" err="1" smtClean="0">
                <a:solidFill>
                  <a:srgbClr val="00529C"/>
                </a:solidFill>
              </a:rPr>
              <a:t>efficace</a:t>
            </a:r>
            <a:r>
              <a:rPr lang="en-US" dirty="0" smtClean="0">
                <a:solidFill>
                  <a:srgbClr val="00529C"/>
                </a:solidFill>
              </a:rPr>
              <a:t> </a:t>
            </a:r>
            <a:r>
              <a:rPr lang="en-US" dirty="0" err="1" smtClean="0">
                <a:solidFill>
                  <a:srgbClr val="00529C"/>
                </a:solidFill>
              </a:rPr>
              <a:t>proposant</a:t>
            </a:r>
            <a:r>
              <a:rPr lang="en-US" dirty="0" smtClean="0">
                <a:solidFill>
                  <a:srgbClr val="00529C"/>
                </a:solidFill>
              </a:rPr>
              <a:t> un haut </a:t>
            </a:r>
            <a:r>
              <a:rPr lang="en-US" dirty="0" err="1" smtClean="0">
                <a:solidFill>
                  <a:srgbClr val="00529C"/>
                </a:solidFill>
              </a:rPr>
              <a:t>niveau</a:t>
            </a:r>
            <a:r>
              <a:rPr lang="en-US" dirty="0" smtClean="0">
                <a:solidFill>
                  <a:srgbClr val="00529C"/>
                </a:solidFill>
              </a:rPr>
              <a:t> de </a:t>
            </a:r>
            <a:r>
              <a:rPr lang="en-US" dirty="0" err="1" smtClean="0">
                <a:solidFill>
                  <a:srgbClr val="00529C"/>
                </a:solidFill>
              </a:rPr>
              <a:t>prestations</a:t>
            </a:r>
            <a:r>
              <a:rPr lang="en-US" dirty="0" smtClean="0">
                <a:solidFill>
                  <a:srgbClr val="00529C"/>
                </a:solidFill>
              </a:rPr>
              <a:t> pour </a:t>
            </a:r>
            <a:r>
              <a:rPr lang="en-US" dirty="0" err="1" smtClean="0">
                <a:solidFill>
                  <a:srgbClr val="00529C"/>
                </a:solidFill>
              </a:rPr>
              <a:t>être</a:t>
            </a:r>
            <a:r>
              <a:rPr lang="en-US" dirty="0" smtClean="0">
                <a:solidFill>
                  <a:srgbClr val="00529C"/>
                </a:solidFill>
              </a:rPr>
              <a:t> </a:t>
            </a:r>
            <a:r>
              <a:rPr lang="en-US" dirty="0" err="1" smtClean="0">
                <a:solidFill>
                  <a:srgbClr val="00529C"/>
                </a:solidFill>
              </a:rPr>
              <a:t>sûr</a:t>
            </a:r>
            <a:r>
              <a:rPr lang="en-US" dirty="0" smtClean="0">
                <a:solidFill>
                  <a:srgbClr val="00529C"/>
                </a:solidFill>
              </a:rPr>
              <a:t> que </a:t>
            </a:r>
            <a:r>
              <a:rPr lang="en-US" dirty="0" err="1" smtClean="0">
                <a:solidFill>
                  <a:srgbClr val="00529C"/>
                </a:solidFill>
              </a:rPr>
              <a:t>l’argent</a:t>
            </a:r>
            <a:r>
              <a:rPr lang="en-US" dirty="0" smtClean="0">
                <a:solidFill>
                  <a:srgbClr val="00529C"/>
                </a:solidFill>
              </a:rPr>
              <a:t> public </a:t>
            </a:r>
            <a:r>
              <a:rPr lang="en-US" dirty="0" err="1" smtClean="0">
                <a:solidFill>
                  <a:srgbClr val="00529C"/>
                </a:solidFill>
              </a:rPr>
              <a:t>est</a:t>
            </a:r>
            <a:r>
              <a:rPr lang="en-US" dirty="0" smtClean="0">
                <a:solidFill>
                  <a:srgbClr val="00529C"/>
                </a:solidFill>
              </a:rPr>
              <a:t> </a:t>
            </a:r>
            <a:r>
              <a:rPr lang="en-US" dirty="0" err="1" smtClean="0">
                <a:solidFill>
                  <a:srgbClr val="00529C"/>
                </a:solidFill>
              </a:rPr>
              <a:t>bien</a:t>
            </a:r>
            <a:r>
              <a:rPr lang="en-US" dirty="0" smtClean="0">
                <a:solidFill>
                  <a:srgbClr val="00529C"/>
                </a:solidFill>
              </a:rPr>
              <a:t> </a:t>
            </a:r>
            <a:r>
              <a:rPr lang="en-US" dirty="0" err="1" smtClean="0">
                <a:solidFill>
                  <a:srgbClr val="00529C"/>
                </a:solidFill>
              </a:rPr>
              <a:t>dépensé</a:t>
            </a:r>
            <a:endParaRPr lang="fr-FR" dirty="0">
              <a:solidFill>
                <a:srgbClr val="00529C"/>
              </a:solidFill>
            </a:endParaRPr>
          </a:p>
        </p:txBody>
      </p:sp>
      <p:sp>
        <p:nvSpPr>
          <p:cNvPr id="5" name="Espace réservé du contenu 2"/>
          <p:cNvSpPr txBox="1">
            <a:spLocks/>
          </p:cNvSpPr>
          <p:nvPr/>
        </p:nvSpPr>
        <p:spPr>
          <a:xfrm>
            <a:off x="389910" y="1748033"/>
            <a:ext cx="4526474" cy="5276094"/>
          </a:xfrm>
          <a:prstGeom prst="rect">
            <a:avLst/>
          </a:prstGeom>
        </p:spPr>
        <p:txBody>
          <a:bodyPr vert="horz" lIns="104281" tIns="52140" rIns="104281" bIns="52140" rtlCol="0">
            <a:normAutofit/>
          </a:bodyPr>
          <a:lstStyle>
            <a:lvl1pPr marL="0" indent="0" algn="l" defTabSz="521437" rtl="0" eaLnBrk="1" latinLnBrk="0" hangingPunct="1">
              <a:lnSpc>
                <a:spcPct val="100000"/>
              </a:lnSpc>
              <a:spcBef>
                <a:spcPct val="20000"/>
              </a:spcBef>
              <a:buFont typeface="Arial"/>
              <a:buNone/>
              <a:defRPr sz="1800" b="0" i="0" kern="1200">
                <a:solidFill>
                  <a:schemeClr val="bg1"/>
                </a:solidFill>
                <a:latin typeface="Verdana"/>
                <a:ea typeface="+mn-ea"/>
                <a:cs typeface="+mn-cs"/>
              </a:defRPr>
            </a:lvl1pPr>
            <a:lvl2pPr marL="847334" indent="-32589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2pPr>
            <a:lvl3pPr marL="1303592"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3pPr>
            <a:lvl4pPr marL="1825028"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4pPr>
            <a:lvl5pPr marL="2346465" indent="-260718" algn="l" defTabSz="521437" rtl="0" eaLnBrk="1" latinLnBrk="0" hangingPunct="1">
              <a:lnSpc>
                <a:spcPct val="100000"/>
              </a:lnSpc>
              <a:spcBef>
                <a:spcPct val="20000"/>
              </a:spcBef>
              <a:buFont typeface="Arial"/>
              <a:buChar char="»"/>
              <a:defRPr sz="1800" b="0" i="0" kern="1200">
                <a:solidFill>
                  <a:schemeClr val="bg1"/>
                </a:solidFill>
                <a:latin typeface="Verdana"/>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pPr algn="ctr"/>
            <a:r>
              <a:rPr lang="fr-FR" b="1" dirty="0" smtClean="0">
                <a:solidFill>
                  <a:srgbClr val="C00000"/>
                </a:solidFill>
              </a:rPr>
              <a:t>Une méthode</a:t>
            </a:r>
          </a:p>
          <a:p>
            <a:endParaRPr lang="fr-FR" b="1" dirty="0">
              <a:solidFill>
                <a:srgbClr val="C00000"/>
              </a:solidFill>
            </a:endParaRPr>
          </a:p>
          <a:p>
            <a:pPr marL="285733" indent="-285733">
              <a:buFont typeface="Arial" panose="020B0604020202020204" pitchFamily="34" charset="0"/>
              <a:buChar char="•"/>
            </a:pPr>
            <a:r>
              <a:rPr lang="en-US" sz="1900" spc="-70" dirty="0" err="1" smtClean="0">
                <a:solidFill>
                  <a:srgbClr val="00529C"/>
                </a:solidFill>
              </a:rPr>
              <a:t>Agir</a:t>
            </a:r>
            <a:r>
              <a:rPr lang="en-US" sz="1900" spc="-70" dirty="0" smtClean="0">
                <a:solidFill>
                  <a:srgbClr val="00529C"/>
                </a:solidFill>
              </a:rPr>
              <a:t> </a:t>
            </a:r>
            <a:r>
              <a:rPr lang="en-US" sz="1900" spc="-70" dirty="0" err="1" smtClean="0">
                <a:solidFill>
                  <a:srgbClr val="00529C"/>
                </a:solidFill>
              </a:rPr>
              <a:t>dans</a:t>
            </a:r>
            <a:r>
              <a:rPr lang="en-US" sz="1900" spc="-70" dirty="0" smtClean="0">
                <a:solidFill>
                  <a:srgbClr val="00529C"/>
                </a:solidFill>
              </a:rPr>
              <a:t> des </a:t>
            </a:r>
            <a:r>
              <a:rPr lang="en-US" sz="1900" spc="-70" dirty="0" err="1" smtClean="0">
                <a:solidFill>
                  <a:srgbClr val="00529C"/>
                </a:solidFill>
              </a:rPr>
              <a:t>délais</a:t>
            </a:r>
            <a:r>
              <a:rPr lang="en-US" sz="1900" spc="-70" dirty="0" smtClean="0">
                <a:solidFill>
                  <a:srgbClr val="00529C"/>
                </a:solidFill>
              </a:rPr>
              <a:t> </a:t>
            </a:r>
            <a:r>
              <a:rPr lang="en-US" sz="1900" spc="-70" dirty="0" err="1" smtClean="0">
                <a:solidFill>
                  <a:srgbClr val="00529C"/>
                </a:solidFill>
              </a:rPr>
              <a:t>très</a:t>
            </a:r>
            <a:r>
              <a:rPr lang="en-US" sz="1900" spc="-70" dirty="0" smtClean="0">
                <a:solidFill>
                  <a:srgbClr val="00529C"/>
                </a:solidFill>
              </a:rPr>
              <a:t> </a:t>
            </a:r>
            <a:r>
              <a:rPr lang="en-US" sz="1900" spc="-70" dirty="0" err="1" smtClean="0">
                <a:solidFill>
                  <a:srgbClr val="00529C"/>
                </a:solidFill>
              </a:rPr>
              <a:t>brefs</a:t>
            </a:r>
            <a:endParaRPr lang="en-US" sz="1900" spc="-70" dirty="0" smtClean="0">
              <a:solidFill>
                <a:srgbClr val="00529C"/>
              </a:solidFill>
            </a:endParaRPr>
          </a:p>
          <a:p>
            <a:pPr marL="285733" indent="-285733">
              <a:buFont typeface="Arial" panose="020B0604020202020204" pitchFamily="34" charset="0"/>
              <a:buChar char="•"/>
            </a:pPr>
            <a:endParaRPr lang="en-US" sz="1900" dirty="0">
              <a:solidFill>
                <a:srgbClr val="00529C"/>
              </a:solidFill>
            </a:endParaRPr>
          </a:p>
          <a:p>
            <a:pPr marL="285733" indent="-285733">
              <a:buFont typeface="Arial" panose="020B0604020202020204" pitchFamily="34" charset="0"/>
              <a:buChar char="•"/>
            </a:pPr>
            <a:r>
              <a:rPr lang="en-US" sz="1900" dirty="0" err="1" smtClean="0">
                <a:solidFill>
                  <a:srgbClr val="00529C"/>
                </a:solidFill>
              </a:rPr>
              <a:t>Expliquer</a:t>
            </a:r>
            <a:r>
              <a:rPr lang="en-US" sz="1900" dirty="0" smtClean="0">
                <a:solidFill>
                  <a:srgbClr val="00529C"/>
                </a:solidFill>
              </a:rPr>
              <a:t> les réformes pour </a:t>
            </a:r>
            <a:r>
              <a:rPr lang="en-US" sz="1900" dirty="0" err="1" smtClean="0">
                <a:solidFill>
                  <a:srgbClr val="00529C"/>
                </a:solidFill>
              </a:rPr>
              <a:t>démontrer</a:t>
            </a:r>
            <a:r>
              <a:rPr lang="en-US" sz="1900" dirty="0" smtClean="0">
                <a:solidFill>
                  <a:srgbClr val="00529C"/>
                </a:solidFill>
              </a:rPr>
              <a:t> </a:t>
            </a:r>
            <a:r>
              <a:rPr lang="en-US" sz="1900" dirty="0" err="1" smtClean="0">
                <a:solidFill>
                  <a:srgbClr val="00529C"/>
                </a:solidFill>
              </a:rPr>
              <a:t>leur</a:t>
            </a:r>
            <a:r>
              <a:rPr lang="en-US" sz="1900" dirty="0" smtClean="0">
                <a:solidFill>
                  <a:srgbClr val="00529C"/>
                </a:solidFill>
              </a:rPr>
              <a:t> </a:t>
            </a:r>
            <a:r>
              <a:rPr lang="en-US" sz="1900" dirty="0" err="1" smtClean="0">
                <a:solidFill>
                  <a:srgbClr val="00529C"/>
                </a:solidFill>
              </a:rPr>
              <a:t>cohérence</a:t>
            </a:r>
            <a:r>
              <a:rPr lang="en-US" sz="1900" dirty="0" smtClean="0">
                <a:solidFill>
                  <a:srgbClr val="00529C"/>
                </a:solidFill>
              </a:rPr>
              <a:t> </a:t>
            </a:r>
            <a:r>
              <a:rPr lang="en-US" sz="1900" dirty="0" err="1" smtClean="0">
                <a:solidFill>
                  <a:srgbClr val="00529C"/>
                </a:solidFill>
              </a:rPr>
              <a:t>économique</a:t>
            </a:r>
            <a:r>
              <a:rPr lang="en-US" sz="1900" dirty="0" smtClean="0">
                <a:solidFill>
                  <a:srgbClr val="00529C"/>
                </a:solidFill>
              </a:rPr>
              <a:t> et les </a:t>
            </a:r>
            <a:r>
              <a:rPr lang="en-US" sz="1900" dirty="0" err="1" smtClean="0">
                <a:solidFill>
                  <a:srgbClr val="00529C"/>
                </a:solidFill>
              </a:rPr>
              <a:t>effets</a:t>
            </a:r>
            <a:r>
              <a:rPr lang="en-US" sz="1900" dirty="0" smtClean="0">
                <a:solidFill>
                  <a:srgbClr val="00529C"/>
                </a:solidFill>
              </a:rPr>
              <a:t> de long </a:t>
            </a:r>
            <a:r>
              <a:rPr lang="en-US" sz="1900" dirty="0" err="1" smtClean="0">
                <a:solidFill>
                  <a:srgbClr val="00529C"/>
                </a:solidFill>
              </a:rPr>
              <a:t>terme</a:t>
            </a:r>
            <a:r>
              <a:rPr lang="en-US" sz="1900" dirty="0" smtClean="0">
                <a:solidFill>
                  <a:srgbClr val="00529C"/>
                </a:solidFill>
              </a:rPr>
              <a:t> </a:t>
            </a:r>
          </a:p>
          <a:p>
            <a:pPr marL="285733" indent="-285733">
              <a:buFont typeface="Arial" panose="020B0604020202020204" pitchFamily="34" charset="0"/>
              <a:buChar char="•"/>
            </a:pPr>
            <a:endParaRPr lang="en-US" sz="1900" dirty="0">
              <a:solidFill>
                <a:srgbClr val="00529C"/>
              </a:solidFill>
            </a:endParaRPr>
          </a:p>
          <a:p>
            <a:pPr marL="285733" indent="-285733">
              <a:buFont typeface="Arial" panose="020B0604020202020204" pitchFamily="34" charset="0"/>
              <a:buChar char="•"/>
            </a:pPr>
            <a:r>
              <a:rPr lang="en-US" sz="1900" dirty="0" err="1" smtClean="0">
                <a:solidFill>
                  <a:srgbClr val="00529C"/>
                </a:solidFill>
              </a:rPr>
              <a:t>Reconstruire</a:t>
            </a:r>
            <a:r>
              <a:rPr lang="en-US" sz="1900" dirty="0" smtClean="0">
                <a:solidFill>
                  <a:srgbClr val="00529C"/>
                </a:solidFill>
              </a:rPr>
              <a:t> </a:t>
            </a:r>
            <a:r>
              <a:rPr lang="en-US" sz="1900" dirty="0" err="1" smtClean="0">
                <a:solidFill>
                  <a:srgbClr val="00529C"/>
                </a:solidFill>
              </a:rPr>
              <a:t>notre</a:t>
            </a:r>
            <a:r>
              <a:rPr lang="en-US" sz="1900" dirty="0" smtClean="0">
                <a:solidFill>
                  <a:srgbClr val="00529C"/>
                </a:solidFill>
              </a:rPr>
              <a:t> </a:t>
            </a:r>
            <a:r>
              <a:rPr lang="en-US" sz="1900" dirty="0" err="1" smtClean="0">
                <a:solidFill>
                  <a:srgbClr val="00529C"/>
                </a:solidFill>
              </a:rPr>
              <a:t>crédibilité</a:t>
            </a:r>
            <a:r>
              <a:rPr lang="en-US" sz="1900" dirty="0" smtClean="0">
                <a:solidFill>
                  <a:srgbClr val="00529C"/>
                </a:solidFill>
              </a:rPr>
              <a:t> </a:t>
            </a:r>
            <a:r>
              <a:rPr lang="en-US" sz="1900" dirty="0" err="1" smtClean="0">
                <a:solidFill>
                  <a:srgbClr val="00529C"/>
                </a:solidFill>
              </a:rPr>
              <a:t>internationale</a:t>
            </a:r>
            <a:r>
              <a:rPr lang="en-US" sz="1900" dirty="0" smtClean="0">
                <a:solidFill>
                  <a:srgbClr val="00529C"/>
                </a:solidFill>
              </a:rPr>
              <a:t> au travers </a:t>
            </a:r>
            <a:r>
              <a:rPr lang="en-US" sz="1900" dirty="0" err="1" smtClean="0">
                <a:solidFill>
                  <a:srgbClr val="00529C"/>
                </a:solidFill>
              </a:rPr>
              <a:t>d’une</a:t>
            </a:r>
            <a:r>
              <a:rPr lang="en-US" sz="1900" dirty="0">
                <a:solidFill>
                  <a:srgbClr val="00529C"/>
                </a:solidFill>
              </a:rPr>
              <a:t> </a:t>
            </a:r>
            <a:r>
              <a:rPr lang="en-US" sz="1900" dirty="0" smtClean="0">
                <a:solidFill>
                  <a:srgbClr val="00529C"/>
                </a:solidFill>
              </a:rPr>
              <a:t>nouvelle </a:t>
            </a:r>
            <a:r>
              <a:rPr lang="en-US" sz="1900" dirty="0" err="1" smtClean="0">
                <a:solidFill>
                  <a:srgbClr val="00529C"/>
                </a:solidFill>
              </a:rPr>
              <a:t>politique</a:t>
            </a:r>
            <a:r>
              <a:rPr lang="en-US" sz="1900" dirty="0" smtClean="0">
                <a:solidFill>
                  <a:srgbClr val="00529C"/>
                </a:solidFill>
              </a:rPr>
              <a:t> </a:t>
            </a:r>
            <a:r>
              <a:rPr lang="en-US" sz="1900" dirty="0" err="1" smtClean="0">
                <a:solidFill>
                  <a:srgbClr val="00529C"/>
                </a:solidFill>
              </a:rPr>
              <a:t>budgétaire</a:t>
            </a:r>
            <a:endParaRPr lang="en-US" sz="1900" dirty="0">
              <a:solidFill>
                <a:srgbClr val="00529C"/>
              </a:solidFill>
            </a:endParaRPr>
          </a:p>
          <a:p>
            <a:endParaRPr lang="fr-FR" sz="1900" b="1" dirty="0">
              <a:solidFill>
                <a:srgbClr val="00529C"/>
              </a:solidFill>
            </a:endParaRPr>
          </a:p>
        </p:txBody>
      </p:sp>
      <p:cxnSp>
        <p:nvCxnSpPr>
          <p:cNvPr id="6" name="Connecteur droit 5"/>
          <p:cNvCxnSpPr/>
          <p:nvPr/>
        </p:nvCxnSpPr>
        <p:spPr>
          <a:xfrm>
            <a:off x="5166982" y="1961147"/>
            <a:ext cx="1" cy="426152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58688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ZoneTexte 13"/>
          <p:cNvSpPr txBox="1"/>
          <p:nvPr/>
        </p:nvSpPr>
        <p:spPr>
          <a:xfrm>
            <a:off x="488255" y="5"/>
            <a:ext cx="9750438" cy="469846"/>
          </a:xfrm>
          <a:prstGeom prst="rect">
            <a:avLst/>
          </a:prstGeom>
          <a:noFill/>
        </p:spPr>
        <p:txBody>
          <a:bodyPr wrap="square" lIns="99543" tIns="49771" rIns="99543" bIns="49771" rtlCol="0">
            <a:spAutoFit/>
          </a:bodyPr>
          <a:lstStyle/>
          <a:p>
            <a:pPr defTabSz="995421"/>
            <a:r>
              <a:rPr lang="en-US" altLang="fr-FR" sz="2400" b="1" dirty="0">
                <a:solidFill>
                  <a:prstClr val="white"/>
                </a:solidFill>
                <a:latin typeface="Arial" panose="020B0604020202020204" pitchFamily="34" charset="0"/>
                <a:cs typeface="Arial" panose="020B0604020202020204" pitchFamily="34" charset="0"/>
              </a:rPr>
              <a:t>Timing of reforms</a:t>
            </a:r>
            <a:endParaRPr lang="fr-FR" sz="2400" b="1" i="1" dirty="0">
              <a:solidFill>
                <a:prstClr val="white"/>
              </a:solidFill>
              <a:latin typeface="Arial" panose="020B0604020202020204" pitchFamily="34" charset="0"/>
              <a:cs typeface="Arial" panose="020B0604020202020204" pitchFamily="34" charset="0"/>
            </a:endParaRPr>
          </a:p>
        </p:txBody>
      </p:sp>
      <p:sp>
        <p:nvSpPr>
          <p:cNvPr id="10" name="Rectangle 9"/>
          <p:cNvSpPr/>
          <p:nvPr/>
        </p:nvSpPr>
        <p:spPr>
          <a:xfrm rot="-5400000">
            <a:off x="-34539" y="1587078"/>
            <a:ext cx="1317212" cy="486517"/>
          </a:xfrm>
          <a:prstGeom prst="rect">
            <a:avLst/>
          </a:prstGeom>
        </p:spPr>
        <p:txBody>
          <a:bodyPr wrap="square" lIns="99543" tIns="49771" rIns="99543" bIns="49771">
            <a:spAutoFit/>
          </a:bodyPr>
          <a:lstStyle/>
          <a:p>
            <a:pPr algn="ctr" defTabSz="995421">
              <a:lnSpc>
                <a:spcPct val="114000"/>
              </a:lnSpc>
              <a:spcAft>
                <a:spcPts val="653"/>
              </a:spcAft>
              <a:buClr>
                <a:srgbClr val="4F81BD">
                  <a:lumMod val="75000"/>
                </a:srgbClr>
              </a:buClr>
            </a:pPr>
            <a:r>
              <a:rPr lang="en-US" sz="1100" b="1" dirty="0">
                <a:solidFill>
                  <a:srgbClr val="4F81BD">
                    <a:lumMod val="75000"/>
                  </a:srgbClr>
                </a:solidFill>
                <a:latin typeface="Arial" panose="020B0604020202020204" pitchFamily="34" charset="0"/>
                <a:cs typeface="Arial" panose="020B0604020202020204" pitchFamily="34" charset="0"/>
              </a:rPr>
              <a:t>Transforming our social model</a:t>
            </a:r>
          </a:p>
        </p:txBody>
      </p:sp>
      <p:graphicFrame>
        <p:nvGraphicFramePr>
          <p:cNvPr id="3" name="Tableau 2"/>
          <p:cNvGraphicFramePr>
            <a:graphicFrameLocks noGrp="1"/>
          </p:cNvGraphicFramePr>
          <p:nvPr>
            <p:extLst>
              <p:ext uri="{D42A27DB-BD31-4B8C-83A1-F6EECF244321}">
                <p14:modId xmlns:p14="http://schemas.microsoft.com/office/powerpoint/2010/main" val="2896187040"/>
              </p:ext>
            </p:extLst>
          </p:nvPr>
        </p:nvGraphicFramePr>
        <p:xfrm>
          <a:off x="1519639" y="559675"/>
          <a:ext cx="9158723" cy="773091"/>
        </p:xfrm>
        <a:graphic>
          <a:graphicData uri="http://schemas.openxmlformats.org/drawingml/2006/table">
            <a:tbl>
              <a:tblPr firstRow="1" bandRow="1">
                <a:tableStyleId>{5C22544A-7EE6-4342-B048-85BDC9FD1C3A}</a:tableStyleId>
              </a:tblPr>
              <a:tblGrid>
                <a:gridCol w="1308389"/>
                <a:gridCol w="1308389"/>
                <a:gridCol w="1308389"/>
                <a:gridCol w="1308389"/>
                <a:gridCol w="1308389"/>
                <a:gridCol w="1308389"/>
                <a:gridCol w="1308389"/>
              </a:tblGrid>
              <a:tr h="773091">
                <a:tc>
                  <a:txBody>
                    <a:bodyPr/>
                    <a:lstStyle/>
                    <a:p>
                      <a:pPr algn="ctr"/>
                      <a:r>
                        <a:rPr lang="fr-FR" sz="2200" dirty="0" smtClean="0"/>
                        <a:t>May - </a:t>
                      </a:r>
                      <a:r>
                        <a:rPr lang="fr-FR" sz="2200" dirty="0" err="1" smtClean="0"/>
                        <a:t>Aug</a:t>
                      </a:r>
                      <a:r>
                        <a:rPr lang="fr-FR" sz="2200" baseline="0" dirty="0" smtClean="0"/>
                        <a:t> 2017</a:t>
                      </a:r>
                      <a:endParaRPr lang="fr-FR" sz="2200" dirty="0"/>
                    </a:p>
                  </a:txBody>
                  <a:tcPr marL="98664" marR="98664" marT="50419" marB="50419" anchor="ctr"/>
                </a:tc>
                <a:tc>
                  <a:txBody>
                    <a:bodyPr/>
                    <a:lstStyle/>
                    <a:p>
                      <a:pPr algn="ctr"/>
                      <a:r>
                        <a:rPr lang="fr-FR" sz="2200" dirty="0" smtClean="0"/>
                        <a:t>Sep 2017</a:t>
                      </a:r>
                      <a:endParaRPr lang="fr-FR" sz="2200" dirty="0"/>
                    </a:p>
                  </a:txBody>
                  <a:tcPr marL="98664" marR="98664" marT="50419" marB="50419" anchor="ctr"/>
                </a:tc>
                <a:tc>
                  <a:txBody>
                    <a:bodyPr/>
                    <a:lstStyle/>
                    <a:p>
                      <a:pPr algn="ctr"/>
                      <a:r>
                        <a:rPr lang="fr-FR" sz="2200" dirty="0" smtClean="0"/>
                        <a:t>End 2017</a:t>
                      </a:r>
                      <a:endParaRPr lang="fr-FR" sz="2200" dirty="0"/>
                    </a:p>
                  </a:txBody>
                  <a:tcPr marL="98664" marR="98664" marT="50419" marB="50419" anchor="ctr"/>
                </a:tc>
                <a:tc>
                  <a:txBody>
                    <a:bodyPr/>
                    <a:lstStyle/>
                    <a:p>
                      <a:pPr algn="ctr"/>
                      <a:r>
                        <a:rPr lang="fr-FR" sz="2200" dirty="0" err="1" smtClean="0"/>
                        <a:t>Spring</a:t>
                      </a:r>
                      <a:r>
                        <a:rPr lang="fr-FR" sz="2200" dirty="0" smtClean="0"/>
                        <a:t> 2018</a:t>
                      </a:r>
                      <a:endParaRPr lang="fr-FR" sz="2200" dirty="0"/>
                    </a:p>
                  </a:txBody>
                  <a:tcPr marL="98664" marR="98664" marT="50419" marB="50419" anchor="ctr"/>
                </a:tc>
                <a:tc>
                  <a:txBody>
                    <a:bodyPr/>
                    <a:lstStyle/>
                    <a:p>
                      <a:pPr algn="ctr"/>
                      <a:r>
                        <a:rPr lang="fr-FR" sz="2200" dirty="0" smtClean="0"/>
                        <a:t>End 2018</a:t>
                      </a:r>
                      <a:endParaRPr lang="fr-FR" sz="2200" dirty="0"/>
                    </a:p>
                  </a:txBody>
                  <a:tcPr marL="98664" marR="98664" marT="50419" marB="50419" anchor="ctr"/>
                </a:tc>
                <a:tc>
                  <a:txBody>
                    <a:bodyPr/>
                    <a:lstStyle/>
                    <a:p>
                      <a:pPr algn="ctr"/>
                      <a:r>
                        <a:rPr lang="fr-FR" sz="2200" dirty="0" smtClean="0"/>
                        <a:t>2019</a:t>
                      </a:r>
                      <a:endParaRPr lang="fr-FR" sz="2200" dirty="0"/>
                    </a:p>
                  </a:txBody>
                  <a:tcPr marL="98664" marR="98664" marT="50419" marB="50419" anchor="ctr"/>
                </a:tc>
                <a:tc>
                  <a:txBody>
                    <a:bodyPr/>
                    <a:lstStyle/>
                    <a:p>
                      <a:pPr algn="ctr"/>
                      <a:r>
                        <a:rPr lang="fr-FR" sz="2200" dirty="0" smtClean="0"/>
                        <a:t>2020 &amp; </a:t>
                      </a:r>
                      <a:r>
                        <a:rPr lang="fr-FR" sz="2200" dirty="0" err="1" smtClean="0"/>
                        <a:t>onwards</a:t>
                      </a:r>
                      <a:endParaRPr lang="fr-FR" sz="2200" dirty="0"/>
                    </a:p>
                  </a:txBody>
                  <a:tcPr marL="98664" marR="98664" marT="50419" marB="50419" anchor="ctr"/>
                </a:tc>
              </a:tr>
            </a:tbl>
          </a:graphicData>
        </a:graphic>
      </p:graphicFrame>
      <p:cxnSp>
        <p:nvCxnSpPr>
          <p:cNvPr id="18" name="Connecteur droit avec flèche 17"/>
          <p:cNvCxnSpPr/>
          <p:nvPr/>
        </p:nvCxnSpPr>
        <p:spPr>
          <a:xfrm>
            <a:off x="1806742" y="1555779"/>
            <a:ext cx="1835645"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0" name="ZoneTexte 29"/>
          <p:cNvSpPr txBox="1"/>
          <p:nvPr/>
        </p:nvSpPr>
        <p:spPr>
          <a:xfrm>
            <a:off x="1486705" y="1718990"/>
            <a:ext cx="675519" cy="377513"/>
          </a:xfrm>
          <a:prstGeom prst="rect">
            <a:avLst/>
          </a:prstGeom>
          <a:noFill/>
          <a:ln w="19050">
            <a:solidFill>
              <a:schemeClr val="bg1">
                <a:lumMod val="50000"/>
              </a:schemeClr>
            </a:solidFill>
          </a:ln>
        </p:spPr>
        <p:txBody>
          <a:bodyPr wrap="none" lIns="99543" tIns="49771" rIns="99543" bIns="49771" rtlCol="0">
            <a:spAutoFit/>
          </a:bodyPr>
          <a:lstStyle/>
          <a:p>
            <a:pPr defTabSz="995421"/>
            <a:r>
              <a:rPr lang="fr-FR" sz="900" b="1" dirty="0">
                <a:solidFill>
                  <a:srgbClr val="5B9BD5">
                    <a:lumMod val="75000"/>
                  </a:srgbClr>
                </a:solidFill>
              </a:rPr>
              <a:t>Roadmap</a:t>
            </a:r>
          </a:p>
          <a:p>
            <a:pPr defTabSz="995421"/>
            <a:r>
              <a:rPr lang="fr-FR" sz="900" b="1" dirty="0" err="1">
                <a:solidFill>
                  <a:srgbClr val="5B9BD5">
                    <a:lumMod val="75000"/>
                  </a:srgbClr>
                </a:solidFill>
              </a:rPr>
              <a:t>published</a:t>
            </a:r>
            <a:endParaRPr lang="fr-FR" sz="900" b="1" dirty="0">
              <a:solidFill>
                <a:srgbClr val="5B9BD5">
                  <a:lumMod val="75000"/>
                </a:srgbClr>
              </a:solidFill>
            </a:endParaRPr>
          </a:p>
        </p:txBody>
      </p:sp>
      <p:sp>
        <p:nvSpPr>
          <p:cNvPr id="33" name="ZoneTexte 32"/>
          <p:cNvSpPr txBox="1"/>
          <p:nvPr/>
        </p:nvSpPr>
        <p:spPr>
          <a:xfrm>
            <a:off x="2993485" y="1751696"/>
            <a:ext cx="773303" cy="377513"/>
          </a:xfrm>
          <a:prstGeom prst="rect">
            <a:avLst/>
          </a:prstGeom>
          <a:noFill/>
          <a:ln w="19050">
            <a:solidFill>
              <a:schemeClr val="bg1">
                <a:lumMod val="50000"/>
              </a:schemeClr>
            </a:solidFill>
          </a:ln>
        </p:spPr>
        <p:txBody>
          <a:bodyPr wrap="none" lIns="99543" tIns="49771" rIns="99543" bIns="49771" rtlCol="0">
            <a:spAutoFit/>
          </a:bodyPr>
          <a:lstStyle/>
          <a:p>
            <a:pPr algn="ctr" defTabSz="995421"/>
            <a:r>
              <a:rPr lang="fr-FR" sz="900" b="1" dirty="0" err="1">
                <a:solidFill>
                  <a:srgbClr val="5B9BD5">
                    <a:lumMod val="75000"/>
                  </a:srgbClr>
                </a:solidFill>
              </a:rPr>
              <a:t>Ordinances</a:t>
            </a:r>
            <a:r>
              <a:rPr lang="fr-FR" sz="900" b="1" dirty="0">
                <a:solidFill>
                  <a:srgbClr val="5B9BD5">
                    <a:lumMod val="75000"/>
                  </a:srgbClr>
                </a:solidFill>
              </a:rPr>
              <a:t> </a:t>
            </a:r>
          </a:p>
          <a:p>
            <a:pPr algn="ctr" defTabSz="995421"/>
            <a:r>
              <a:rPr lang="fr-FR" sz="900" b="1" dirty="0" err="1">
                <a:solidFill>
                  <a:srgbClr val="5B9BD5">
                    <a:lumMod val="75000"/>
                  </a:srgbClr>
                </a:solidFill>
              </a:rPr>
              <a:t>published</a:t>
            </a:r>
            <a:endParaRPr lang="fr-FR" sz="900" b="1" dirty="0">
              <a:solidFill>
                <a:srgbClr val="5B9BD5">
                  <a:lumMod val="75000"/>
                </a:srgbClr>
              </a:solidFill>
            </a:endParaRPr>
          </a:p>
        </p:txBody>
      </p:sp>
      <p:sp>
        <p:nvSpPr>
          <p:cNvPr id="35" name="ZoneTexte 34"/>
          <p:cNvSpPr txBox="1"/>
          <p:nvPr/>
        </p:nvSpPr>
        <p:spPr>
          <a:xfrm>
            <a:off x="2152731" y="1803095"/>
            <a:ext cx="816583" cy="239014"/>
          </a:xfrm>
          <a:prstGeom prst="rect">
            <a:avLst/>
          </a:prstGeom>
          <a:noFill/>
        </p:spPr>
        <p:txBody>
          <a:bodyPr wrap="none" lIns="99543" tIns="49771" rIns="99543" bIns="49771" rtlCol="0">
            <a:spAutoFit/>
          </a:bodyPr>
          <a:lstStyle/>
          <a:p>
            <a:pPr defTabSz="995421"/>
            <a:r>
              <a:rPr lang="fr-FR" sz="900" b="1" dirty="0">
                <a:solidFill>
                  <a:srgbClr val="5B9BD5">
                    <a:lumMod val="75000"/>
                  </a:srgbClr>
                </a:solidFill>
              </a:rPr>
              <a:t>Consultation</a:t>
            </a:r>
          </a:p>
        </p:txBody>
      </p:sp>
      <p:sp>
        <p:nvSpPr>
          <p:cNvPr id="36" name="ZoneTexte 35"/>
          <p:cNvSpPr txBox="1"/>
          <p:nvPr/>
        </p:nvSpPr>
        <p:spPr>
          <a:xfrm>
            <a:off x="1966745" y="1331461"/>
            <a:ext cx="1267028" cy="239014"/>
          </a:xfrm>
          <a:prstGeom prst="rect">
            <a:avLst/>
          </a:prstGeom>
          <a:noFill/>
        </p:spPr>
        <p:txBody>
          <a:bodyPr wrap="none" lIns="99543" tIns="49771" rIns="99543" bIns="49771" rtlCol="0">
            <a:spAutoFit/>
          </a:bodyPr>
          <a:lstStyle/>
          <a:p>
            <a:pPr defTabSz="995421"/>
            <a:r>
              <a:rPr lang="fr-FR" sz="900" b="1" dirty="0">
                <a:solidFill>
                  <a:srgbClr val="5B9BD5">
                    <a:lumMod val="75000"/>
                  </a:srgbClr>
                </a:solidFill>
              </a:rPr>
              <a:t>LABOR CODE REFORM</a:t>
            </a:r>
          </a:p>
        </p:txBody>
      </p:sp>
      <p:cxnSp>
        <p:nvCxnSpPr>
          <p:cNvPr id="37" name="Connecteur droit avec flèche 36"/>
          <p:cNvCxnSpPr/>
          <p:nvPr/>
        </p:nvCxnSpPr>
        <p:spPr>
          <a:xfrm flipV="1">
            <a:off x="4406053" y="1564658"/>
            <a:ext cx="1364016" cy="306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a:off x="4342396" y="1314201"/>
            <a:ext cx="2230546" cy="239014"/>
          </a:xfrm>
          <a:prstGeom prst="rect">
            <a:avLst/>
          </a:prstGeom>
          <a:noFill/>
        </p:spPr>
        <p:txBody>
          <a:bodyPr wrap="square" lIns="99543" tIns="49771" rIns="99543" bIns="49771" rtlCol="0">
            <a:spAutoFit/>
          </a:bodyPr>
          <a:lstStyle/>
          <a:p>
            <a:pPr algn="ctr" defTabSz="995421"/>
            <a:r>
              <a:rPr lang="fr-FR" sz="900" b="1" dirty="0">
                <a:solidFill>
                  <a:srgbClr val="5B9BD5">
                    <a:lumMod val="75000"/>
                  </a:srgbClr>
                </a:solidFill>
              </a:rPr>
              <a:t>UNEMPLOYMENT INSURANCE REFORM</a:t>
            </a:r>
          </a:p>
        </p:txBody>
      </p:sp>
      <p:sp>
        <p:nvSpPr>
          <p:cNvPr id="45" name="Moins 44"/>
          <p:cNvSpPr/>
          <p:nvPr/>
        </p:nvSpPr>
        <p:spPr>
          <a:xfrm rot="16200000">
            <a:off x="1656803" y="1444345"/>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46" name="Moins 45"/>
          <p:cNvSpPr/>
          <p:nvPr/>
        </p:nvSpPr>
        <p:spPr>
          <a:xfrm rot="16200000">
            <a:off x="4264773" y="1465589"/>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48" name="Connecteur droit avec flèche 47"/>
          <p:cNvCxnSpPr/>
          <p:nvPr/>
        </p:nvCxnSpPr>
        <p:spPr>
          <a:xfrm flipV="1">
            <a:off x="4406051" y="1918227"/>
            <a:ext cx="1387140" cy="54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9" name="ZoneTexte 48"/>
          <p:cNvSpPr txBox="1"/>
          <p:nvPr/>
        </p:nvSpPr>
        <p:spPr>
          <a:xfrm>
            <a:off x="4286218" y="1637802"/>
            <a:ext cx="3206590" cy="239014"/>
          </a:xfrm>
          <a:prstGeom prst="rect">
            <a:avLst/>
          </a:prstGeom>
          <a:noFill/>
        </p:spPr>
        <p:txBody>
          <a:bodyPr wrap="square" lIns="99543" tIns="49771" rIns="99543" bIns="49771" rtlCol="0">
            <a:spAutoFit/>
          </a:bodyPr>
          <a:lstStyle/>
          <a:p>
            <a:pPr algn="ctr" defTabSz="995421"/>
            <a:r>
              <a:rPr lang="fr-FR" sz="900" b="1" dirty="0">
                <a:solidFill>
                  <a:srgbClr val="5B9BD5">
                    <a:lumMod val="75000"/>
                  </a:srgbClr>
                </a:solidFill>
              </a:rPr>
              <a:t>APPRENTICESHIP &amp; VOCATIONNAL TRAINING REFORM</a:t>
            </a:r>
          </a:p>
        </p:txBody>
      </p:sp>
      <p:sp>
        <p:nvSpPr>
          <p:cNvPr id="50" name="Moins 49"/>
          <p:cNvSpPr/>
          <p:nvPr/>
        </p:nvSpPr>
        <p:spPr>
          <a:xfrm rot="16200000">
            <a:off x="4264773" y="1821526"/>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51" name="Connecteur droit avec flèche 50"/>
          <p:cNvCxnSpPr/>
          <p:nvPr/>
        </p:nvCxnSpPr>
        <p:spPr>
          <a:xfrm flipV="1">
            <a:off x="4406057" y="2228942"/>
            <a:ext cx="2734011" cy="1078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52" name="ZoneTexte 51"/>
          <p:cNvSpPr txBox="1"/>
          <p:nvPr/>
        </p:nvSpPr>
        <p:spPr>
          <a:xfrm>
            <a:off x="4334114" y="2027823"/>
            <a:ext cx="1741837" cy="239014"/>
          </a:xfrm>
          <a:prstGeom prst="rect">
            <a:avLst/>
          </a:prstGeom>
          <a:noFill/>
        </p:spPr>
        <p:txBody>
          <a:bodyPr wrap="square" lIns="99543" tIns="49771" rIns="99543" bIns="49771" rtlCol="0">
            <a:spAutoFit/>
          </a:bodyPr>
          <a:lstStyle/>
          <a:p>
            <a:pPr algn="ctr" defTabSz="995421"/>
            <a:r>
              <a:rPr lang="fr-FR" sz="900" b="1" dirty="0">
                <a:solidFill>
                  <a:srgbClr val="5B9BD5">
                    <a:lumMod val="75000"/>
                  </a:srgbClr>
                </a:solidFill>
              </a:rPr>
              <a:t>PENSION SYSTEM REFORM</a:t>
            </a:r>
          </a:p>
        </p:txBody>
      </p:sp>
      <p:sp>
        <p:nvSpPr>
          <p:cNvPr id="53" name="Moins 52"/>
          <p:cNvSpPr/>
          <p:nvPr/>
        </p:nvSpPr>
        <p:spPr>
          <a:xfrm rot="16200000">
            <a:off x="4264773" y="2137591"/>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60" name="Connecteur droit avec flèche 59"/>
          <p:cNvCxnSpPr/>
          <p:nvPr/>
        </p:nvCxnSpPr>
        <p:spPr>
          <a:xfrm flipV="1">
            <a:off x="7150154" y="2223979"/>
            <a:ext cx="3308570" cy="15742"/>
          </a:xfrm>
          <a:prstGeom prst="straightConnector1">
            <a:avLst/>
          </a:prstGeom>
          <a:ln w="571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rot="-5400000">
            <a:off x="-82902" y="3211051"/>
            <a:ext cx="1313785" cy="293516"/>
          </a:xfrm>
          <a:prstGeom prst="rect">
            <a:avLst/>
          </a:prstGeom>
        </p:spPr>
        <p:txBody>
          <a:bodyPr wrap="square" lIns="99543" tIns="49771" rIns="99543" bIns="49771">
            <a:spAutoFit/>
          </a:bodyPr>
          <a:lstStyle/>
          <a:p>
            <a:pPr algn="ctr" defTabSz="995421">
              <a:lnSpc>
                <a:spcPct val="114000"/>
              </a:lnSpc>
              <a:spcAft>
                <a:spcPts val="653"/>
              </a:spcAft>
              <a:buClr>
                <a:srgbClr val="4F81BD">
                  <a:lumMod val="75000"/>
                </a:srgbClr>
              </a:buClr>
            </a:pPr>
            <a:r>
              <a:rPr lang="en-US" sz="1100" b="1" dirty="0">
                <a:solidFill>
                  <a:srgbClr val="4F81BD">
                    <a:lumMod val="75000"/>
                  </a:srgbClr>
                </a:solidFill>
                <a:latin typeface="Arial" panose="020B0604020202020204" pitchFamily="34" charset="0"/>
                <a:cs typeface="Arial" panose="020B0604020202020204" pitchFamily="34" charset="0"/>
              </a:rPr>
              <a:t>Tax strategy</a:t>
            </a:r>
          </a:p>
        </p:txBody>
      </p:sp>
      <p:cxnSp>
        <p:nvCxnSpPr>
          <p:cNvPr id="62" name="Connecteur droit avec flèche 61"/>
          <p:cNvCxnSpPr/>
          <p:nvPr/>
        </p:nvCxnSpPr>
        <p:spPr>
          <a:xfrm flipV="1">
            <a:off x="3401865" y="3075771"/>
            <a:ext cx="3759336" cy="805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3" name="ZoneTexte 62"/>
          <p:cNvSpPr txBox="1"/>
          <p:nvPr/>
        </p:nvSpPr>
        <p:spPr>
          <a:xfrm>
            <a:off x="3644573" y="2828825"/>
            <a:ext cx="2118222" cy="254402"/>
          </a:xfrm>
          <a:prstGeom prst="rect">
            <a:avLst/>
          </a:prstGeom>
          <a:noFill/>
        </p:spPr>
        <p:txBody>
          <a:bodyPr wrap="none" lIns="99543" tIns="49771" rIns="99543" bIns="49771" rtlCol="0">
            <a:spAutoFit/>
          </a:bodyPr>
          <a:lstStyle/>
          <a:p>
            <a:pPr defTabSz="995421"/>
            <a:r>
              <a:rPr lang="fr-FR" sz="1000" b="1" dirty="0">
                <a:solidFill>
                  <a:srgbClr val="5B9BD5">
                    <a:lumMod val="75000"/>
                  </a:srgbClr>
                </a:solidFill>
              </a:rPr>
              <a:t>EMPLOYEE SSC-&gt;CSG ; PFU ; ISF-&gt;IFI </a:t>
            </a:r>
          </a:p>
        </p:txBody>
      </p:sp>
      <p:sp>
        <p:nvSpPr>
          <p:cNvPr id="64" name="Moins 63"/>
          <p:cNvSpPr/>
          <p:nvPr/>
        </p:nvSpPr>
        <p:spPr>
          <a:xfrm rot="16200000">
            <a:off x="3251927" y="2972387"/>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66" name="ZoneTexte 65"/>
          <p:cNvSpPr txBox="1"/>
          <p:nvPr/>
        </p:nvSpPr>
        <p:spPr>
          <a:xfrm>
            <a:off x="2742077" y="2477369"/>
            <a:ext cx="1417710" cy="377513"/>
          </a:xfrm>
          <a:prstGeom prst="rect">
            <a:avLst/>
          </a:prstGeom>
          <a:noFill/>
          <a:ln w="19050">
            <a:solidFill>
              <a:schemeClr val="bg1">
                <a:lumMod val="50000"/>
              </a:schemeClr>
            </a:solidFill>
          </a:ln>
        </p:spPr>
        <p:txBody>
          <a:bodyPr wrap="none" lIns="99543" tIns="49771" rIns="99543" bIns="49771" rtlCol="0">
            <a:spAutoFit/>
          </a:bodyPr>
          <a:lstStyle/>
          <a:p>
            <a:pPr algn="ctr" defTabSz="995421"/>
            <a:r>
              <a:rPr lang="fr-FR" sz="900" b="1" dirty="0">
                <a:solidFill>
                  <a:srgbClr val="5B9BD5">
                    <a:lumMod val="75000"/>
                  </a:srgbClr>
                </a:solidFill>
              </a:rPr>
              <a:t>2018 DRAFT BUDGET BILL</a:t>
            </a:r>
          </a:p>
          <a:p>
            <a:pPr algn="ctr" defTabSz="995421"/>
            <a:r>
              <a:rPr lang="fr-FR" sz="900" b="1" dirty="0" err="1">
                <a:solidFill>
                  <a:srgbClr val="5B9BD5">
                    <a:lumMod val="75000"/>
                  </a:srgbClr>
                </a:solidFill>
              </a:rPr>
              <a:t>submitted</a:t>
            </a:r>
            <a:endParaRPr lang="fr-FR" sz="900" b="1" dirty="0">
              <a:solidFill>
                <a:srgbClr val="5B9BD5">
                  <a:lumMod val="75000"/>
                </a:srgbClr>
              </a:solidFill>
            </a:endParaRPr>
          </a:p>
        </p:txBody>
      </p:sp>
      <p:cxnSp>
        <p:nvCxnSpPr>
          <p:cNvPr id="67" name="Connecteur droit avec flèche 66"/>
          <p:cNvCxnSpPr/>
          <p:nvPr/>
        </p:nvCxnSpPr>
        <p:spPr>
          <a:xfrm flipV="1">
            <a:off x="3412146" y="3407696"/>
            <a:ext cx="7046582" cy="2748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8" name="ZoneTexte 67"/>
          <p:cNvSpPr txBox="1"/>
          <p:nvPr/>
        </p:nvSpPr>
        <p:spPr>
          <a:xfrm>
            <a:off x="3482956" y="3153139"/>
            <a:ext cx="1688617" cy="254402"/>
          </a:xfrm>
          <a:prstGeom prst="rect">
            <a:avLst/>
          </a:prstGeom>
          <a:noFill/>
        </p:spPr>
        <p:txBody>
          <a:bodyPr wrap="none" lIns="99543" tIns="49771" rIns="99543" bIns="49771" rtlCol="0">
            <a:spAutoFit/>
          </a:bodyPr>
          <a:lstStyle/>
          <a:p>
            <a:pPr defTabSz="995421"/>
            <a:r>
              <a:rPr lang="fr-FR" sz="1000" b="1" dirty="0">
                <a:solidFill>
                  <a:srgbClr val="5B9BD5">
                    <a:lumMod val="75000"/>
                  </a:srgbClr>
                </a:solidFill>
              </a:rPr>
              <a:t>HOUSING TAX EXEMPTIONS</a:t>
            </a:r>
          </a:p>
        </p:txBody>
      </p:sp>
      <p:sp>
        <p:nvSpPr>
          <p:cNvPr id="69" name="Moins 68"/>
          <p:cNvSpPr/>
          <p:nvPr/>
        </p:nvSpPr>
        <p:spPr>
          <a:xfrm rot="16200000">
            <a:off x="3262204" y="3329525"/>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74" name="Connecteur droit avec flèche 73"/>
          <p:cNvCxnSpPr/>
          <p:nvPr/>
        </p:nvCxnSpPr>
        <p:spPr>
          <a:xfrm flipV="1">
            <a:off x="7184002" y="3717221"/>
            <a:ext cx="1620882" cy="440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5" name="ZoneTexte 74"/>
          <p:cNvSpPr txBox="1"/>
          <p:nvPr/>
        </p:nvSpPr>
        <p:spPr>
          <a:xfrm>
            <a:off x="7184004" y="3435176"/>
            <a:ext cx="1636625" cy="254402"/>
          </a:xfrm>
          <a:prstGeom prst="rect">
            <a:avLst/>
          </a:prstGeom>
          <a:noFill/>
        </p:spPr>
        <p:txBody>
          <a:bodyPr wrap="square" lIns="99543" tIns="49771" rIns="99543" bIns="49771" rtlCol="0">
            <a:spAutoFit/>
          </a:bodyPr>
          <a:lstStyle/>
          <a:p>
            <a:pPr defTabSz="995421"/>
            <a:r>
              <a:rPr lang="fr-FR" sz="1000" b="1" i="1" dirty="0">
                <a:solidFill>
                  <a:srgbClr val="5B9BD5">
                    <a:lumMod val="75000"/>
                  </a:srgbClr>
                </a:solidFill>
              </a:rPr>
              <a:t>CICE</a:t>
            </a:r>
            <a:r>
              <a:rPr lang="fr-FR" sz="1000" b="1" dirty="0">
                <a:solidFill>
                  <a:srgbClr val="5B9BD5">
                    <a:lumMod val="75000"/>
                  </a:srgbClr>
                </a:solidFill>
              </a:rPr>
              <a:t> TRANSFORMATION</a:t>
            </a:r>
          </a:p>
        </p:txBody>
      </p:sp>
      <p:sp>
        <p:nvSpPr>
          <p:cNvPr id="76" name="Moins 75"/>
          <p:cNvSpPr/>
          <p:nvPr/>
        </p:nvSpPr>
        <p:spPr>
          <a:xfrm rot="16200000">
            <a:off x="7034060" y="3610183"/>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79" name="Rectangle 78"/>
          <p:cNvSpPr/>
          <p:nvPr/>
        </p:nvSpPr>
        <p:spPr>
          <a:xfrm rot="-5400000">
            <a:off x="-141042" y="4857130"/>
            <a:ext cx="1501635" cy="486517"/>
          </a:xfrm>
          <a:prstGeom prst="rect">
            <a:avLst/>
          </a:prstGeom>
        </p:spPr>
        <p:txBody>
          <a:bodyPr wrap="square" lIns="99543" tIns="49771" rIns="99543" bIns="49771">
            <a:spAutoFit/>
          </a:bodyPr>
          <a:lstStyle/>
          <a:p>
            <a:pPr algn="ctr" defTabSz="995421">
              <a:lnSpc>
                <a:spcPct val="114000"/>
              </a:lnSpc>
              <a:spcAft>
                <a:spcPts val="653"/>
              </a:spcAft>
              <a:buClr>
                <a:srgbClr val="4F81BD">
                  <a:lumMod val="75000"/>
                </a:srgbClr>
              </a:buClr>
            </a:pPr>
            <a:r>
              <a:rPr lang="en-US" sz="1100" b="1" dirty="0">
                <a:solidFill>
                  <a:srgbClr val="4F81BD">
                    <a:lumMod val="75000"/>
                  </a:srgbClr>
                </a:solidFill>
                <a:latin typeface="Arial" panose="020B0604020202020204" pitchFamily="34" charset="0"/>
                <a:cs typeface="Arial" panose="020B0604020202020204" pitchFamily="34" charset="0"/>
              </a:rPr>
              <a:t>Business Environment</a:t>
            </a:r>
          </a:p>
        </p:txBody>
      </p:sp>
      <p:cxnSp>
        <p:nvCxnSpPr>
          <p:cNvPr id="80" name="Connecteur droit avec flèche 79"/>
          <p:cNvCxnSpPr/>
          <p:nvPr/>
        </p:nvCxnSpPr>
        <p:spPr>
          <a:xfrm flipV="1">
            <a:off x="5684844" y="4901817"/>
            <a:ext cx="1751172" cy="472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1" name="ZoneTexte 80"/>
          <p:cNvSpPr txBox="1"/>
          <p:nvPr/>
        </p:nvSpPr>
        <p:spPr>
          <a:xfrm>
            <a:off x="5699750" y="4684944"/>
            <a:ext cx="2298505" cy="239014"/>
          </a:xfrm>
          <a:prstGeom prst="rect">
            <a:avLst/>
          </a:prstGeom>
          <a:noFill/>
        </p:spPr>
        <p:txBody>
          <a:bodyPr wrap="square" lIns="99543" tIns="49771" rIns="99543" bIns="49771" rtlCol="0">
            <a:spAutoFit/>
          </a:bodyPr>
          <a:lstStyle/>
          <a:p>
            <a:pPr defTabSz="995421"/>
            <a:r>
              <a:rPr lang="fr-FR" sz="900" b="1" dirty="0">
                <a:solidFill>
                  <a:srgbClr val="5B9BD5">
                    <a:lumMod val="75000"/>
                  </a:srgbClr>
                </a:solidFill>
              </a:rPr>
              <a:t>« RIGHT TO MAKE MISTAKES » ACT</a:t>
            </a:r>
          </a:p>
        </p:txBody>
      </p:sp>
      <p:sp>
        <p:nvSpPr>
          <p:cNvPr id="82" name="Moins 81"/>
          <p:cNvSpPr/>
          <p:nvPr/>
        </p:nvSpPr>
        <p:spPr>
          <a:xfrm rot="16200000">
            <a:off x="5495405" y="4790388"/>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88" name="ZoneTexte 87"/>
          <p:cNvSpPr txBox="1"/>
          <p:nvPr/>
        </p:nvSpPr>
        <p:spPr>
          <a:xfrm>
            <a:off x="1377355" y="4429705"/>
            <a:ext cx="1837809" cy="516012"/>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dirty="0">
                <a:solidFill>
                  <a:srgbClr val="5B9BD5">
                    <a:lumMod val="75000"/>
                  </a:srgbClr>
                </a:solidFill>
              </a:rPr>
              <a:t>26th July </a:t>
            </a:r>
            <a:r>
              <a:rPr lang="fr-FR" sz="900" b="1" dirty="0" err="1">
                <a:solidFill>
                  <a:srgbClr val="5B9BD5">
                    <a:lumMod val="75000"/>
                  </a:srgbClr>
                </a:solidFill>
              </a:rPr>
              <a:t>Circular</a:t>
            </a:r>
            <a:r>
              <a:rPr lang="fr-FR" sz="900" b="1" dirty="0">
                <a:solidFill>
                  <a:srgbClr val="5B9BD5">
                    <a:lumMod val="75000"/>
                  </a:srgbClr>
                </a:solidFill>
              </a:rPr>
              <a:t> :</a:t>
            </a:r>
          </a:p>
          <a:p>
            <a:pPr algn="ctr" defTabSz="995421"/>
            <a:r>
              <a:rPr lang="fr-FR" sz="900" b="1" dirty="0">
                <a:solidFill>
                  <a:srgbClr val="5B9BD5">
                    <a:lumMod val="75000"/>
                  </a:srgbClr>
                </a:solidFill>
              </a:rPr>
              <a:t>« ONE IN, TWO OUT » ; </a:t>
            </a:r>
            <a:r>
              <a:rPr lang="fr-FR" sz="900" b="1" dirty="0" err="1">
                <a:solidFill>
                  <a:srgbClr val="5B9BD5">
                    <a:lumMod val="75000"/>
                  </a:srgbClr>
                </a:solidFill>
              </a:rPr>
              <a:t>fight</a:t>
            </a:r>
            <a:r>
              <a:rPr lang="fr-FR" sz="900" b="1" dirty="0">
                <a:solidFill>
                  <a:srgbClr val="5B9BD5">
                    <a:lumMod val="75000"/>
                  </a:srgbClr>
                </a:solidFill>
              </a:rPr>
              <a:t> </a:t>
            </a:r>
            <a:r>
              <a:rPr lang="fr-FR" sz="900" b="1" dirty="0" err="1">
                <a:solidFill>
                  <a:srgbClr val="5B9BD5">
                    <a:lumMod val="75000"/>
                  </a:srgbClr>
                </a:solidFill>
              </a:rPr>
              <a:t>overtransposition</a:t>
            </a:r>
            <a:r>
              <a:rPr lang="fr-FR" sz="900" b="1" dirty="0">
                <a:solidFill>
                  <a:srgbClr val="5B9BD5">
                    <a:lumMod val="75000"/>
                  </a:srgbClr>
                </a:solidFill>
              </a:rPr>
              <a:t> of EU directives</a:t>
            </a:r>
          </a:p>
        </p:txBody>
      </p:sp>
      <p:sp>
        <p:nvSpPr>
          <p:cNvPr id="89" name="ZoneTexte 88"/>
          <p:cNvSpPr txBox="1"/>
          <p:nvPr/>
        </p:nvSpPr>
        <p:spPr>
          <a:xfrm>
            <a:off x="1369293" y="5065888"/>
            <a:ext cx="1903373" cy="516012"/>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dirty="0">
                <a:solidFill>
                  <a:srgbClr val="5B9BD5">
                    <a:lumMod val="75000"/>
                  </a:srgbClr>
                </a:solidFill>
              </a:rPr>
              <a:t>ATTRACTIVENESS AGENDA for PARIS</a:t>
            </a:r>
          </a:p>
          <a:p>
            <a:pPr algn="ctr" defTabSz="995421"/>
            <a:r>
              <a:rPr lang="fr-FR" sz="900" b="1" dirty="0">
                <a:solidFill>
                  <a:srgbClr val="5B9BD5">
                    <a:lumMod val="75000"/>
                  </a:srgbClr>
                </a:solidFill>
              </a:rPr>
              <a:t>as a </a:t>
            </a:r>
            <a:r>
              <a:rPr lang="fr-FR" sz="900" b="1" dirty="0" err="1">
                <a:solidFill>
                  <a:srgbClr val="5B9BD5">
                    <a:lumMod val="75000"/>
                  </a:srgbClr>
                </a:solidFill>
              </a:rPr>
              <a:t>financial</a:t>
            </a:r>
            <a:r>
              <a:rPr lang="fr-FR" sz="900" b="1" dirty="0">
                <a:solidFill>
                  <a:srgbClr val="5B9BD5">
                    <a:lumMod val="75000"/>
                  </a:srgbClr>
                </a:solidFill>
              </a:rPr>
              <a:t> center</a:t>
            </a:r>
          </a:p>
        </p:txBody>
      </p:sp>
      <p:cxnSp>
        <p:nvCxnSpPr>
          <p:cNvPr id="90" name="Connecteur droit avec flèche 89"/>
          <p:cNvCxnSpPr/>
          <p:nvPr/>
        </p:nvCxnSpPr>
        <p:spPr>
          <a:xfrm flipV="1">
            <a:off x="4413313" y="5245590"/>
            <a:ext cx="4037140" cy="251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1" name="ZoneTexte 90"/>
          <p:cNvSpPr txBox="1"/>
          <p:nvPr/>
        </p:nvSpPr>
        <p:spPr>
          <a:xfrm>
            <a:off x="4444021" y="5011167"/>
            <a:ext cx="3568940" cy="239014"/>
          </a:xfrm>
          <a:prstGeom prst="rect">
            <a:avLst/>
          </a:prstGeom>
          <a:noFill/>
        </p:spPr>
        <p:txBody>
          <a:bodyPr wrap="none" lIns="99543" tIns="49771" rIns="99543" bIns="49771" rtlCol="0">
            <a:spAutoFit/>
          </a:bodyPr>
          <a:lstStyle/>
          <a:p>
            <a:pPr defTabSz="995421"/>
            <a:r>
              <a:rPr lang="fr-FR" sz="900" b="1" dirty="0">
                <a:solidFill>
                  <a:srgbClr val="5B9BD5">
                    <a:lumMod val="75000"/>
                  </a:srgbClr>
                </a:solidFill>
              </a:rPr>
              <a:t>REMOVAL OF THE </a:t>
            </a:r>
            <a:r>
              <a:rPr lang="fr-FR" sz="900" b="1" i="1" dirty="0">
                <a:solidFill>
                  <a:srgbClr val="5B9BD5">
                    <a:lumMod val="75000"/>
                  </a:srgbClr>
                </a:solidFill>
              </a:rPr>
              <a:t>RSI (Social Security </a:t>
            </a:r>
            <a:r>
              <a:rPr lang="fr-FR" sz="900" b="1" i="1" dirty="0" err="1">
                <a:solidFill>
                  <a:srgbClr val="5B9BD5">
                    <a:lumMod val="75000"/>
                  </a:srgbClr>
                </a:solidFill>
              </a:rPr>
              <a:t>scheme</a:t>
            </a:r>
            <a:r>
              <a:rPr lang="fr-FR" sz="900" b="1" i="1" dirty="0">
                <a:solidFill>
                  <a:srgbClr val="5B9BD5">
                    <a:lumMod val="75000"/>
                  </a:srgbClr>
                </a:solidFill>
              </a:rPr>
              <a:t> for </a:t>
            </a:r>
            <a:r>
              <a:rPr lang="fr-FR" sz="900" b="1" i="1" dirty="0" err="1">
                <a:solidFill>
                  <a:srgbClr val="5B9BD5">
                    <a:lumMod val="75000"/>
                  </a:srgbClr>
                </a:solidFill>
              </a:rPr>
              <a:t>independent</a:t>
            </a:r>
            <a:r>
              <a:rPr lang="fr-FR" sz="900" b="1" i="1" dirty="0">
                <a:solidFill>
                  <a:srgbClr val="5B9BD5">
                    <a:lumMod val="75000"/>
                  </a:srgbClr>
                </a:solidFill>
              </a:rPr>
              <a:t> </a:t>
            </a:r>
            <a:r>
              <a:rPr lang="fr-FR" sz="900" b="1" i="1" dirty="0" err="1">
                <a:solidFill>
                  <a:srgbClr val="5B9BD5">
                    <a:lumMod val="75000"/>
                  </a:srgbClr>
                </a:solidFill>
              </a:rPr>
              <a:t>wokers</a:t>
            </a:r>
            <a:r>
              <a:rPr lang="fr-FR" sz="900" b="1" i="1" dirty="0">
                <a:solidFill>
                  <a:srgbClr val="5B9BD5">
                    <a:lumMod val="75000"/>
                  </a:srgbClr>
                </a:solidFill>
              </a:rPr>
              <a:t>)</a:t>
            </a:r>
          </a:p>
        </p:txBody>
      </p:sp>
      <p:sp>
        <p:nvSpPr>
          <p:cNvPr id="92" name="Moins 91"/>
          <p:cNvSpPr/>
          <p:nvPr/>
        </p:nvSpPr>
        <p:spPr>
          <a:xfrm rot="16200000">
            <a:off x="4263370" y="5136669"/>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94" name="Connecteur droit avec flèche 93"/>
          <p:cNvCxnSpPr>
            <a:stCxn id="96" idx="1"/>
          </p:cNvCxnSpPr>
          <p:nvPr/>
        </p:nvCxnSpPr>
        <p:spPr>
          <a:xfrm flipV="1">
            <a:off x="5684844" y="4649829"/>
            <a:ext cx="1751172" cy="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5" name="ZoneTexte 94"/>
          <p:cNvSpPr txBox="1"/>
          <p:nvPr/>
        </p:nvSpPr>
        <p:spPr>
          <a:xfrm>
            <a:off x="5684844" y="4392945"/>
            <a:ext cx="1794134" cy="239014"/>
          </a:xfrm>
          <a:prstGeom prst="rect">
            <a:avLst/>
          </a:prstGeom>
          <a:noFill/>
        </p:spPr>
        <p:txBody>
          <a:bodyPr wrap="square" lIns="99543" tIns="49771" rIns="99543" bIns="49771" rtlCol="0">
            <a:spAutoFit/>
          </a:bodyPr>
          <a:lstStyle/>
          <a:p>
            <a:pPr defTabSz="995421"/>
            <a:r>
              <a:rPr lang="fr-FR" sz="900" b="1" dirty="0">
                <a:solidFill>
                  <a:srgbClr val="5B9BD5">
                    <a:lumMod val="75000"/>
                  </a:srgbClr>
                </a:solidFill>
              </a:rPr>
              <a:t>« COMPANIES GROWTH ACT »</a:t>
            </a:r>
          </a:p>
        </p:txBody>
      </p:sp>
      <p:sp>
        <p:nvSpPr>
          <p:cNvPr id="96" name="Moins 95"/>
          <p:cNvSpPr/>
          <p:nvPr/>
        </p:nvSpPr>
        <p:spPr>
          <a:xfrm rot="16200000">
            <a:off x="5508696" y="4538390"/>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02" name="ZoneTexte 101"/>
          <p:cNvSpPr txBox="1"/>
          <p:nvPr/>
        </p:nvSpPr>
        <p:spPr>
          <a:xfrm>
            <a:off x="7229232" y="5290632"/>
            <a:ext cx="2913158" cy="377513"/>
          </a:xfrm>
          <a:prstGeom prst="rect">
            <a:avLst/>
          </a:prstGeom>
          <a:noFill/>
        </p:spPr>
        <p:txBody>
          <a:bodyPr wrap="square" lIns="99543" tIns="49771" rIns="99543" bIns="49771" rtlCol="0">
            <a:spAutoFit/>
          </a:bodyPr>
          <a:lstStyle/>
          <a:p>
            <a:pPr defTabSz="995421"/>
            <a:r>
              <a:rPr lang="fr-FR" sz="900" b="1" dirty="0">
                <a:solidFill>
                  <a:srgbClr val="5B9BD5">
                    <a:lumMod val="75000"/>
                  </a:srgbClr>
                </a:solidFill>
              </a:rPr>
              <a:t>EXEMPTION FROM SOCIAL CONTRIBUTIONS FOR ENTREPRENEURS FOR THEIR 1st YEAR</a:t>
            </a:r>
            <a:endParaRPr lang="fr-FR" sz="900" b="1" i="1" dirty="0">
              <a:solidFill>
                <a:srgbClr val="5B9BD5">
                  <a:lumMod val="75000"/>
                </a:srgbClr>
              </a:solidFill>
            </a:endParaRPr>
          </a:p>
        </p:txBody>
      </p:sp>
      <p:cxnSp>
        <p:nvCxnSpPr>
          <p:cNvPr id="107" name="Connecteur droit avec flèche 106"/>
          <p:cNvCxnSpPr/>
          <p:nvPr/>
        </p:nvCxnSpPr>
        <p:spPr>
          <a:xfrm flipV="1">
            <a:off x="7252521" y="5683344"/>
            <a:ext cx="1120251" cy="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8" name="Moins 107"/>
          <p:cNvSpPr/>
          <p:nvPr/>
        </p:nvSpPr>
        <p:spPr>
          <a:xfrm rot="16200000">
            <a:off x="7102577" y="5571911"/>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09" name="Rectangle 108"/>
          <p:cNvSpPr/>
          <p:nvPr/>
        </p:nvSpPr>
        <p:spPr>
          <a:xfrm>
            <a:off x="0" y="1225424"/>
            <a:ext cx="10688638" cy="11917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10" name="Rectangle 109"/>
          <p:cNvSpPr/>
          <p:nvPr/>
        </p:nvSpPr>
        <p:spPr>
          <a:xfrm>
            <a:off x="0" y="2417897"/>
            <a:ext cx="10688638" cy="19331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11" name="Rectangle 110"/>
          <p:cNvSpPr/>
          <p:nvPr/>
        </p:nvSpPr>
        <p:spPr>
          <a:xfrm>
            <a:off x="-10278" y="4349571"/>
            <a:ext cx="10688638" cy="15016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12" name="Rectangle 111"/>
          <p:cNvSpPr/>
          <p:nvPr/>
        </p:nvSpPr>
        <p:spPr>
          <a:xfrm rot="-5400000">
            <a:off x="134085" y="6346417"/>
            <a:ext cx="988650" cy="679519"/>
          </a:xfrm>
          <a:prstGeom prst="rect">
            <a:avLst/>
          </a:prstGeom>
        </p:spPr>
        <p:txBody>
          <a:bodyPr wrap="square" lIns="99543" tIns="49771" rIns="99543" bIns="49771">
            <a:spAutoFit/>
          </a:bodyPr>
          <a:lstStyle/>
          <a:p>
            <a:pPr algn="ctr" defTabSz="995421">
              <a:lnSpc>
                <a:spcPct val="114000"/>
              </a:lnSpc>
              <a:spcAft>
                <a:spcPts val="653"/>
              </a:spcAft>
              <a:buClr>
                <a:srgbClr val="4F81BD">
                  <a:lumMod val="75000"/>
                </a:srgbClr>
              </a:buClr>
            </a:pPr>
            <a:r>
              <a:rPr lang="en-US" sz="1100" b="1" dirty="0">
                <a:solidFill>
                  <a:srgbClr val="4F81BD">
                    <a:lumMod val="75000"/>
                  </a:srgbClr>
                </a:solidFill>
                <a:latin typeface="Arial" panose="020B0604020202020204" pitchFamily="34" charset="0"/>
                <a:cs typeface="Arial" panose="020B0604020202020204" pitchFamily="34" charset="0"/>
              </a:rPr>
              <a:t>Improving our public finances</a:t>
            </a:r>
          </a:p>
        </p:txBody>
      </p:sp>
      <p:cxnSp>
        <p:nvCxnSpPr>
          <p:cNvPr id="113" name="Connecteur droit avec flèche 112"/>
          <p:cNvCxnSpPr/>
          <p:nvPr/>
        </p:nvCxnSpPr>
        <p:spPr>
          <a:xfrm flipV="1">
            <a:off x="4413309" y="6140541"/>
            <a:ext cx="6045416" cy="2169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4" name="ZoneTexte 113"/>
          <p:cNvSpPr txBox="1"/>
          <p:nvPr/>
        </p:nvSpPr>
        <p:spPr>
          <a:xfrm>
            <a:off x="4435249" y="5892507"/>
            <a:ext cx="1653351" cy="239014"/>
          </a:xfrm>
          <a:prstGeom prst="rect">
            <a:avLst/>
          </a:prstGeom>
          <a:noFill/>
        </p:spPr>
        <p:txBody>
          <a:bodyPr wrap="none" lIns="99543" tIns="49771" rIns="99543" bIns="49771" rtlCol="0">
            <a:spAutoFit/>
          </a:bodyPr>
          <a:lstStyle/>
          <a:p>
            <a:pPr defTabSz="995421"/>
            <a:r>
              <a:rPr lang="fr-FR" sz="900" b="1" dirty="0">
                <a:solidFill>
                  <a:srgbClr val="5B9BD5">
                    <a:lumMod val="75000"/>
                  </a:srgbClr>
                </a:solidFill>
              </a:rPr>
              <a:t>« PUBLIC ACTION 2022 » PLAN</a:t>
            </a:r>
          </a:p>
        </p:txBody>
      </p:sp>
      <p:sp>
        <p:nvSpPr>
          <p:cNvPr id="115" name="Moins 114"/>
          <p:cNvSpPr/>
          <p:nvPr/>
        </p:nvSpPr>
        <p:spPr>
          <a:xfrm rot="16200000">
            <a:off x="4263370" y="6050800"/>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16" name="Rectangle 115"/>
          <p:cNvSpPr/>
          <p:nvPr/>
        </p:nvSpPr>
        <p:spPr>
          <a:xfrm>
            <a:off x="-10278" y="5862610"/>
            <a:ext cx="10688638" cy="1647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117" name="ZoneTexte 116"/>
          <p:cNvSpPr txBox="1"/>
          <p:nvPr/>
        </p:nvSpPr>
        <p:spPr>
          <a:xfrm>
            <a:off x="1343580" y="5897134"/>
            <a:ext cx="1456169" cy="516012"/>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i="1" dirty="0">
                <a:solidFill>
                  <a:srgbClr val="5B9BD5">
                    <a:lumMod val="75000"/>
                  </a:srgbClr>
                </a:solidFill>
              </a:rPr>
              <a:t>COURT OF AUDIT’S REPORT on public </a:t>
            </a:r>
            <a:r>
              <a:rPr lang="fr-FR" sz="900" b="1" i="1" dirty="0" err="1">
                <a:solidFill>
                  <a:srgbClr val="5B9BD5">
                    <a:lumMod val="75000"/>
                  </a:srgbClr>
                </a:solidFill>
              </a:rPr>
              <a:t>accounts</a:t>
            </a:r>
            <a:r>
              <a:rPr lang="fr-FR" sz="900" b="1" i="1" dirty="0">
                <a:solidFill>
                  <a:srgbClr val="5B9BD5">
                    <a:lumMod val="75000"/>
                  </a:srgbClr>
                </a:solidFill>
              </a:rPr>
              <a:t> </a:t>
            </a:r>
            <a:endParaRPr lang="fr-FR" sz="900" b="1" dirty="0">
              <a:solidFill>
                <a:srgbClr val="5B9BD5">
                  <a:lumMod val="75000"/>
                </a:srgbClr>
              </a:solidFill>
            </a:endParaRPr>
          </a:p>
        </p:txBody>
      </p:sp>
      <p:sp>
        <p:nvSpPr>
          <p:cNvPr id="118" name="ZoneTexte 117"/>
          <p:cNvSpPr txBox="1"/>
          <p:nvPr/>
        </p:nvSpPr>
        <p:spPr>
          <a:xfrm>
            <a:off x="1497861" y="6306992"/>
            <a:ext cx="1209260" cy="516012"/>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i="1" dirty="0">
                <a:solidFill>
                  <a:srgbClr val="5B9BD5">
                    <a:lumMod val="75000"/>
                  </a:srgbClr>
                </a:solidFill>
              </a:rPr>
              <a:t>GENERAL ASSEMBLY for PUBLIC ACCOUNTS</a:t>
            </a:r>
            <a:endParaRPr lang="fr-FR" sz="900" b="1" dirty="0">
              <a:solidFill>
                <a:srgbClr val="5B9BD5">
                  <a:lumMod val="75000"/>
                </a:srgbClr>
              </a:solidFill>
            </a:endParaRPr>
          </a:p>
        </p:txBody>
      </p:sp>
      <p:sp>
        <p:nvSpPr>
          <p:cNvPr id="119" name="ZoneTexte 118"/>
          <p:cNvSpPr txBox="1"/>
          <p:nvPr/>
        </p:nvSpPr>
        <p:spPr>
          <a:xfrm>
            <a:off x="1760565" y="7113066"/>
            <a:ext cx="1245098" cy="377513"/>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i="1" dirty="0">
                <a:solidFill>
                  <a:srgbClr val="5B9BD5">
                    <a:lumMod val="75000"/>
                  </a:srgbClr>
                </a:solidFill>
              </a:rPr>
              <a:t>CONFERENCE for TERRITORIES</a:t>
            </a:r>
            <a:endParaRPr lang="fr-FR" sz="900" b="1" dirty="0">
              <a:solidFill>
                <a:srgbClr val="5B9BD5">
                  <a:lumMod val="75000"/>
                </a:srgbClr>
              </a:solidFill>
            </a:endParaRPr>
          </a:p>
        </p:txBody>
      </p:sp>
      <p:sp>
        <p:nvSpPr>
          <p:cNvPr id="122" name="ZoneTexte 121"/>
          <p:cNvSpPr txBox="1"/>
          <p:nvPr/>
        </p:nvSpPr>
        <p:spPr>
          <a:xfrm>
            <a:off x="4243827" y="6385087"/>
            <a:ext cx="1016010" cy="516012"/>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i="1" dirty="0">
                <a:solidFill>
                  <a:srgbClr val="5B9BD5">
                    <a:lumMod val="75000"/>
                  </a:srgbClr>
                </a:solidFill>
              </a:rPr>
              <a:t>1st </a:t>
            </a:r>
            <a:r>
              <a:rPr lang="fr-FR" sz="900" b="1" i="1" dirty="0" err="1">
                <a:solidFill>
                  <a:srgbClr val="5B9BD5">
                    <a:lumMod val="75000"/>
                  </a:srgbClr>
                </a:solidFill>
              </a:rPr>
              <a:t>spending</a:t>
            </a:r>
            <a:r>
              <a:rPr lang="fr-FR" sz="900" b="1" i="1" dirty="0">
                <a:solidFill>
                  <a:srgbClr val="5B9BD5">
                    <a:lumMod val="75000"/>
                  </a:srgbClr>
                </a:solidFill>
              </a:rPr>
              <a:t> </a:t>
            </a:r>
            <a:r>
              <a:rPr lang="fr-FR" sz="900" b="1" i="1" dirty="0" err="1">
                <a:solidFill>
                  <a:srgbClr val="5B9BD5">
                    <a:lumMod val="75000"/>
                  </a:srgbClr>
                </a:solidFill>
              </a:rPr>
              <a:t>review</a:t>
            </a:r>
            <a:r>
              <a:rPr lang="fr-FR" sz="900" b="1" i="1" dirty="0">
                <a:solidFill>
                  <a:srgbClr val="5B9BD5">
                    <a:lumMod val="75000"/>
                  </a:srgbClr>
                </a:solidFill>
              </a:rPr>
              <a:t> </a:t>
            </a:r>
            <a:r>
              <a:rPr lang="fr-FR" sz="900" b="1" i="1" dirty="0" err="1">
                <a:solidFill>
                  <a:srgbClr val="5B9BD5">
                    <a:lumMod val="75000"/>
                  </a:srgbClr>
                </a:solidFill>
              </a:rPr>
              <a:t>committee</a:t>
            </a:r>
            <a:endParaRPr lang="fr-FR" sz="900" b="1" dirty="0">
              <a:solidFill>
                <a:srgbClr val="5B9BD5">
                  <a:lumMod val="75000"/>
                </a:srgbClr>
              </a:solidFill>
            </a:endParaRPr>
          </a:p>
        </p:txBody>
      </p:sp>
      <p:sp>
        <p:nvSpPr>
          <p:cNvPr id="123" name="ZoneTexte 122"/>
          <p:cNvSpPr txBox="1"/>
          <p:nvPr/>
        </p:nvSpPr>
        <p:spPr>
          <a:xfrm>
            <a:off x="5412930" y="6385087"/>
            <a:ext cx="1016010" cy="516012"/>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i="1" dirty="0">
                <a:solidFill>
                  <a:srgbClr val="5B9BD5">
                    <a:lumMod val="75000"/>
                  </a:srgbClr>
                </a:solidFill>
              </a:rPr>
              <a:t>2nd </a:t>
            </a:r>
            <a:r>
              <a:rPr lang="fr-FR" sz="900" b="1" i="1" dirty="0" err="1">
                <a:solidFill>
                  <a:srgbClr val="5B9BD5">
                    <a:lumMod val="75000"/>
                  </a:srgbClr>
                </a:solidFill>
              </a:rPr>
              <a:t>spending</a:t>
            </a:r>
            <a:r>
              <a:rPr lang="fr-FR" sz="900" b="1" i="1" dirty="0">
                <a:solidFill>
                  <a:srgbClr val="5B9BD5">
                    <a:lumMod val="75000"/>
                  </a:srgbClr>
                </a:solidFill>
              </a:rPr>
              <a:t> </a:t>
            </a:r>
            <a:r>
              <a:rPr lang="fr-FR" sz="900" b="1" i="1" dirty="0" err="1">
                <a:solidFill>
                  <a:srgbClr val="5B9BD5">
                    <a:lumMod val="75000"/>
                  </a:srgbClr>
                </a:solidFill>
              </a:rPr>
              <a:t>review</a:t>
            </a:r>
            <a:r>
              <a:rPr lang="fr-FR" sz="900" b="1" i="1" dirty="0">
                <a:solidFill>
                  <a:srgbClr val="5B9BD5">
                    <a:lumMod val="75000"/>
                  </a:srgbClr>
                </a:solidFill>
              </a:rPr>
              <a:t> </a:t>
            </a:r>
            <a:r>
              <a:rPr lang="fr-FR" sz="900" b="1" i="1" dirty="0" err="1">
                <a:solidFill>
                  <a:srgbClr val="5B9BD5">
                    <a:lumMod val="75000"/>
                  </a:srgbClr>
                </a:solidFill>
              </a:rPr>
              <a:t>committee</a:t>
            </a:r>
            <a:endParaRPr lang="fr-FR" sz="900" b="1" dirty="0">
              <a:solidFill>
                <a:srgbClr val="5B9BD5">
                  <a:lumMod val="75000"/>
                </a:srgbClr>
              </a:solidFill>
            </a:endParaRPr>
          </a:p>
        </p:txBody>
      </p:sp>
      <p:cxnSp>
        <p:nvCxnSpPr>
          <p:cNvPr id="124" name="Connecteur droit avec flèche 123"/>
          <p:cNvCxnSpPr/>
          <p:nvPr/>
        </p:nvCxnSpPr>
        <p:spPr>
          <a:xfrm flipV="1">
            <a:off x="3563438" y="7202870"/>
            <a:ext cx="6895290" cy="321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5" name="ZoneTexte 124"/>
          <p:cNvSpPr txBox="1"/>
          <p:nvPr/>
        </p:nvSpPr>
        <p:spPr>
          <a:xfrm>
            <a:off x="4433710" y="7002985"/>
            <a:ext cx="4585244" cy="239014"/>
          </a:xfrm>
          <a:prstGeom prst="rect">
            <a:avLst/>
          </a:prstGeom>
          <a:noFill/>
        </p:spPr>
        <p:txBody>
          <a:bodyPr wrap="none" lIns="99543" tIns="49771" rIns="99543" bIns="49771" rtlCol="0">
            <a:spAutoFit/>
          </a:bodyPr>
          <a:lstStyle/>
          <a:p>
            <a:pPr defTabSz="995421"/>
            <a:r>
              <a:rPr lang="fr-FR" sz="900" b="1" dirty="0">
                <a:solidFill>
                  <a:srgbClr val="5B9BD5">
                    <a:lumMod val="75000"/>
                  </a:srgbClr>
                </a:solidFill>
              </a:rPr>
              <a:t>GREAT INVESTMENT PLAN (TRAINING, ENERGY TRANSITION, PUBLIC SPENDING EFFICIENCY)</a:t>
            </a:r>
          </a:p>
        </p:txBody>
      </p:sp>
      <p:sp>
        <p:nvSpPr>
          <p:cNvPr id="126" name="Moins 125"/>
          <p:cNvSpPr/>
          <p:nvPr/>
        </p:nvSpPr>
        <p:spPr>
          <a:xfrm rot="16200000">
            <a:off x="3404276" y="7123579"/>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131" name="Connecteur droit avec flèche 130"/>
          <p:cNvCxnSpPr/>
          <p:nvPr/>
        </p:nvCxnSpPr>
        <p:spPr>
          <a:xfrm flipV="1">
            <a:off x="3392162" y="4125874"/>
            <a:ext cx="7066562" cy="5801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32" name="ZoneTexte 131"/>
          <p:cNvSpPr txBox="1"/>
          <p:nvPr/>
        </p:nvSpPr>
        <p:spPr>
          <a:xfrm>
            <a:off x="3462978" y="3896072"/>
            <a:ext cx="4875387" cy="254402"/>
          </a:xfrm>
          <a:prstGeom prst="rect">
            <a:avLst/>
          </a:prstGeom>
          <a:noFill/>
        </p:spPr>
        <p:txBody>
          <a:bodyPr wrap="none" lIns="99543" tIns="49771" rIns="99543" bIns="49771" rtlCol="0">
            <a:spAutoFit/>
          </a:bodyPr>
          <a:lstStyle/>
          <a:p>
            <a:pPr defTabSz="995421"/>
            <a:r>
              <a:rPr lang="fr-FR" sz="1000" b="1" dirty="0">
                <a:solidFill>
                  <a:srgbClr val="5B9BD5">
                    <a:lumMod val="75000"/>
                  </a:srgbClr>
                </a:solidFill>
              </a:rPr>
              <a:t>CIT RATE DOWN TO 25% ; CONVERGENCE OF GAZOIL &amp; OIL TAXES ; RISING CARBON TAX</a:t>
            </a:r>
          </a:p>
        </p:txBody>
      </p:sp>
      <p:sp>
        <p:nvSpPr>
          <p:cNvPr id="133" name="Moins 132"/>
          <p:cNvSpPr/>
          <p:nvPr/>
        </p:nvSpPr>
        <p:spPr>
          <a:xfrm rot="16200000">
            <a:off x="3242224" y="4072462"/>
            <a:ext cx="299876" cy="222870"/>
          </a:xfrm>
          <a:prstGeom prst="mathMinu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sp>
        <p:nvSpPr>
          <p:cNvPr id="72" name="ZoneTexte 71"/>
          <p:cNvSpPr txBox="1"/>
          <p:nvPr/>
        </p:nvSpPr>
        <p:spPr>
          <a:xfrm>
            <a:off x="1652169" y="6710666"/>
            <a:ext cx="1245098" cy="377513"/>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i="1" dirty="0">
                <a:solidFill>
                  <a:srgbClr val="5B9BD5">
                    <a:lumMod val="75000"/>
                  </a:srgbClr>
                </a:solidFill>
              </a:rPr>
              <a:t>PUBLIC FINANCE MONITORING Report</a:t>
            </a:r>
            <a:endParaRPr lang="fr-FR" sz="900" b="1" dirty="0">
              <a:solidFill>
                <a:srgbClr val="5B9BD5">
                  <a:lumMod val="75000"/>
                </a:srgbClr>
              </a:solidFill>
            </a:endParaRPr>
          </a:p>
        </p:txBody>
      </p:sp>
      <p:sp>
        <p:nvSpPr>
          <p:cNvPr id="73" name="ZoneTexte 72"/>
          <p:cNvSpPr txBox="1"/>
          <p:nvPr/>
        </p:nvSpPr>
        <p:spPr>
          <a:xfrm>
            <a:off x="2886624" y="5892819"/>
            <a:ext cx="1228722" cy="793011"/>
          </a:xfrm>
          <a:prstGeom prst="rect">
            <a:avLst/>
          </a:prstGeom>
          <a:noFill/>
          <a:ln w="19050">
            <a:solidFill>
              <a:schemeClr val="bg1">
                <a:lumMod val="50000"/>
              </a:schemeClr>
            </a:solidFill>
          </a:ln>
        </p:spPr>
        <p:txBody>
          <a:bodyPr wrap="square" lIns="99543" tIns="49771" rIns="99543" bIns="49771" rtlCol="0">
            <a:spAutoFit/>
          </a:bodyPr>
          <a:lstStyle/>
          <a:p>
            <a:pPr algn="ctr" defTabSz="995421"/>
            <a:r>
              <a:rPr lang="fr-FR" sz="900" b="1" dirty="0">
                <a:solidFill>
                  <a:srgbClr val="5B9BD5">
                    <a:lumMod val="75000"/>
                  </a:srgbClr>
                </a:solidFill>
              </a:rPr>
              <a:t>2018 DRAFT BUDGET BILL &amp; DRAFT BUDGET PROGRAMMING BILL </a:t>
            </a:r>
          </a:p>
          <a:p>
            <a:pPr algn="ctr" defTabSz="995421"/>
            <a:r>
              <a:rPr lang="fr-FR" sz="900" b="1" dirty="0">
                <a:solidFill>
                  <a:srgbClr val="5B9BD5">
                    <a:lumMod val="75000"/>
                  </a:srgbClr>
                </a:solidFill>
              </a:rPr>
              <a:t>for 2018-2022</a:t>
            </a:r>
          </a:p>
        </p:txBody>
      </p:sp>
      <p:sp>
        <p:nvSpPr>
          <p:cNvPr id="2" name="Ellipse 1"/>
          <p:cNvSpPr/>
          <p:nvPr/>
        </p:nvSpPr>
        <p:spPr>
          <a:xfrm>
            <a:off x="3210699" y="2905034"/>
            <a:ext cx="380399" cy="35713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9543" tIns="49771" rIns="99543" bIns="49771" rtlCol="0" anchor="ctr"/>
          <a:lstStyle/>
          <a:p>
            <a:pPr algn="ctr" defTabSz="995421"/>
            <a:endParaRPr lang="fr-FR" sz="2000">
              <a:solidFill>
                <a:prstClr val="white"/>
              </a:solidFill>
            </a:endParaRPr>
          </a:p>
        </p:txBody>
      </p:sp>
      <p:cxnSp>
        <p:nvCxnSpPr>
          <p:cNvPr id="5" name="Connecteur droit avec flèche 4"/>
          <p:cNvCxnSpPr/>
          <p:nvPr/>
        </p:nvCxnSpPr>
        <p:spPr>
          <a:xfrm flipV="1">
            <a:off x="2666669" y="3083383"/>
            <a:ext cx="490211" cy="22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7" name="ZoneTexte 76"/>
          <p:cNvSpPr txBox="1"/>
          <p:nvPr/>
        </p:nvSpPr>
        <p:spPr>
          <a:xfrm>
            <a:off x="1712215" y="2845247"/>
            <a:ext cx="957879" cy="516012"/>
          </a:xfrm>
          <a:prstGeom prst="rect">
            <a:avLst/>
          </a:prstGeom>
          <a:noFill/>
          <a:ln w="19050">
            <a:solidFill>
              <a:srgbClr val="FF0000"/>
            </a:solidFill>
          </a:ln>
        </p:spPr>
        <p:txBody>
          <a:bodyPr wrap="square" lIns="99543" tIns="49771" rIns="99543" bIns="49771" rtlCol="0">
            <a:spAutoFit/>
          </a:bodyPr>
          <a:lstStyle/>
          <a:p>
            <a:pPr algn="ctr" defTabSz="995421"/>
            <a:r>
              <a:rPr lang="fr-FR" sz="900" b="1" i="1" dirty="0" err="1">
                <a:solidFill>
                  <a:prstClr val="black"/>
                </a:solidFill>
              </a:rPr>
              <a:t>Beginning</a:t>
            </a:r>
            <a:r>
              <a:rPr lang="fr-FR" sz="900" b="1" i="1" dirty="0">
                <a:solidFill>
                  <a:prstClr val="black"/>
                </a:solidFill>
              </a:rPr>
              <a:t> of a consultation </a:t>
            </a:r>
            <a:r>
              <a:rPr lang="fr-FR" sz="900" b="1" i="1" dirty="0" err="1">
                <a:solidFill>
                  <a:prstClr val="black"/>
                </a:solidFill>
              </a:rPr>
              <a:t>process</a:t>
            </a:r>
            <a:endParaRPr lang="fr-FR" sz="900" b="1" i="1" dirty="0">
              <a:solidFill>
                <a:prstClr val="black"/>
              </a:solidFill>
            </a:endParaRPr>
          </a:p>
        </p:txBody>
      </p:sp>
      <p:sp>
        <p:nvSpPr>
          <p:cNvPr id="85" name="ZoneTexte 84"/>
          <p:cNvSpPr txBox="1"/>
          <p:nvPr/>
        </p:nvSpPr>
        <p:spPr>
          <a:xfrm>
            <a:off x="7998254" y="1587257"/>
            <a:ext cx="1079791" cy="377513"/>
          </a:xfrm>
          <a:prstGeom prst="rect">
            <a:avLst/>
          </a:prstGeom>
          <a:noFill/>
          <a:ln w="19050">
            <a:solidFill>
              <a:srgbClr val="FF0000"/>
            </a:solidFill>
          </a:ln>
        </p:spPr>
        <p:txBody>
          <a:bodyPr wrap="square" lIns="99543" tIns="49771" rIns="99543" bIns="49771" rtlCol="0">
            <a:spAutoFit/>
          </a:bodyPr>
          <a:lstStyle/>
          <a:p>
            <a:pPr algn="ctr" defTabSz="995421"/>
            <a:r>
              <a:rPr lang="fr-FR" sz="900" b="1" i="1" dirty="0">
                <a:solidFill>
                  <a:prstClr val="black"/>
                </a:solidFill>
              </a:rPr>
              <a:t>Long </a:t>
            </a:r>
            <a:r>
              <a:rPr lang="fr-FR" sz="900" b="1" i="1" dirty="0" err="1">
                <a:solidFill>
                  <a:prstClr val="black"/>
                </a:solidFill>
              </a:rPr>
              <a:t>run</a:t>
            </a:r>
            <a:r>
              <a:rPr lang="fr-FR" sz="900" b="1" i="1" dirty="0">
                <a:solidFill>
                  <a:prstClr val="black"/>
                </a:solidFill>
              </a:rPr>
              <a:t> </a:t>
            </a:r>
            <a:r>
              <a:rPr lang="fr-FR" sz="900" b="1" i="1" dirty="0" err="1">
                <a:solidFill>
                  <a:prstClr val="black"/>
                </a:solidFill>
              </a:rPr>
              <a:t>implementation</a:t>
            </a:r>
            <a:endParaRPr lang="fr-FR" sz="900" b="1" i="1" dirty="0">
              <a:solidFill>
                <a:prstClr val="black"/>
              </a:solidFill>
            </a:endParaRPr>
          </a:p>
        </p:txBody>
      </p:sp>
      <p:cxnSp>
        <p:nvCxnSpPr>
          <p:cNvPr id="86" name="Connecteur droit avec flèche 85"/>
          <p:cNvCxnSpPr/>
          <p:nvPr/>
        </p:nvCxnSpPr>
        <p:spPr>
          <a:xfrm>
            <a:off x="8538149" y="1974031"/>
            <a:ext cx="1" cy="2110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7" name="Titre 3"/>
          <p:cNvSpPr txBox="1">
            <a:spLocks/>
          </p:cNvSpPr>
          <p:nvPr/>
        </p:nvSpPr>
        <p:spPr>
          <a:xfrm>
            <a:off x="0" y="1"/>
            <a:ext cx="10688638" cy="576441"/>
          </a:xfrm>
          <a:prstGeom prst="rect">
            <a:avLst/>
          </a:prstGeom>
          <a:solidFill>
            <a:schemeClr val="accent1">
              <a:lumMod val="75000"/>
            </a:schemeClr>
          </a:solidFill>
        </p:spPr>
        <p:txBody>
          <a:bodyPr lIns="99543" tIns="49771" rIns="99543" bIns="49771"/>
          <a:lstStyle>
            <a:lvl1pPr algn="just" defTabSz="914418" rtl="0" eaLnBrk="1" latinLnBrk="0" hangingPunct="1">
              <a:spcBef>
                <a:spcPct val="0"/>
              </a:spcBef>
              <a:buNone/>
              <a:defRPr sz="2800" b="1" kern="1200">
                <a:solidFill>
                  <a:schemeClr val="bg1"/>
                </a:solidFill>
                <a:latin typeface="+mj-lt"/>
                <a:ea typeface="+mj-ea"/>
                <a:cs typeface="+mj-cs"/>
              </a:defRPr>
            </a:lvl1pPr>
          </a:lstStyle>
          <a:p>
            <a:pPr algn="l"/>
            <a:r>
              <a:rPr lang="fr-FR" dirty="0">
                <a:solidFill>
                  <a:prstClr val="white"/>
                </a:solidFill>
              </a:rPr>
              <a:t>Un calendrier de réformes précis et connu</a:t>
            </a:r>
            <a:br>
              <a:rPr lang="fr-FR" dirty="0">
                <a:solidFill>
                  <a:prstClr val="white"/>
                </a:solidFill>
              </a:rPr>
            </a:br>
            <a:endParaRPr lang="en-US" dirty="0">
              <a:solidFill>
                <a:prstClr val="white"/>
              </a:solidFill>
            </a:endParaRPr>
          </a:p>
        </p:txBody>
      </p:sp>
    </p:spTree>
    <p:extLst>
      <p:ext uri="{BB962C8B-B14F-4D97-AF65-F5344CB8AC3E}">
        <p14:creationId xmlns:p14="http://schemas.microsoft.com/office/powerpoint/2010/main" val="34339673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70" name="It all starts with our Invest services…"/>
          <p:cNvSpPr txBox="1"/>
          <p:nvPr/>
        </p:nvSpPr>
        <p:spPr>
          <a:xfrm>
            <a:off x="1762904" y="392442"/>
            <a:ext cx="8459719" cy="1461801"/>
          </a:xfrm>
          <a:prstGeom prst="rect">
            <a:avLst/>
          </a:prstGeom>
          <a:ln w="25400">
            <a:miter lim="400000"/>
          </a:ln>
          <a:extLst>
            <a:ext uri="{C572A759-6A51-4108-AA02-DFA0A04FC94B}">
              <ma14:wrappingTextBoxFlag xmlns:ma14="http://schemas.microsoft.com/office/mac/drawingml/2011/main" xmlns="" val="1"/>
            </a:ext>
          </a:extLst>
        </p:spPr>
        <p:txBody>
          <a:bodyPr tIns="45720" bIns="45720">
            <a:normAutofit/>
          </a:bodyPr>
          <a:lstStyle/>
          <a:p>
            <a:pPr defTabSz="912023">
              <a:defRPr sz="7200" b="1"/>
            </a:pPr>
            <a:r>
              <a:rPr lang="fr-FR" sz="2400" dirty="0" smtClean="0"/>
              <a:t>Business France propose un accompagnement sur-mesure</a:t>
            </a:r>
            <a:endParaRPr sz="2400" dirty="0"/>
          </a:p>
        </p:txBody>
      </p:sp>
      <p:grpSp>
        <p:nvGrpSpPr>
          <p:cNvPr id="2397" name="Group"/>
          <p:cNvGrpSpPr/>
          <p:nvPr/>
        </p:nvGrpSpPr>
        <p:grpSpPr>
          <a:xfrm>
            <a:off x="717975" y="1219819"/>
            <a:ext cx="9120374" cy="5733367"/>
            <a:chOff x="-694343" y="-515411"/>
            <a:chExt cx="20806318" cy="10398042"/>
          </a:xfrm>
        </p:grpSpPr>
        <p:pic>
          <p:nvPicPr>
            <p:cNvPr id="2372" name="Image 5" descr="Image 5"/>
            <p:cNvPicPr>
              <a:picLocks noChangeAspect="1"/>
            </p:cNvPicPr>
            <p:nvPr/>
          </p:nvPicPr>
          <p:blipFill>
            <a:blip r:embed="rId2">
              <a:extLst/>
            </a:blip>
            <a:srcRect l="6933" t="12864" r="3520" b="11386"/>
            <a:stretch>
              <a:fillRect/>
            </a:stretch>
          </p:blipFill>
          <p:spPr>
            <a:xfrm>
              <a:off x="4041357" y="5302657"/>
              <a:ext cx="1134172" cy="894022"/>
            </a:xfrm>
            <a:prstGeom prst="rect">
              <a:avLst/>
            </a:prstGeom>
            <a:ln w="12700" cap="flat">
              <a:noFill/>
              <a:miter lim="400000"/>
            </a:ln>
            <a:effectLst/>
          </p:spPr>
        </p:pic>
        <p:pic>
          <p:nvPicPr>
            <p:cNvPr id="2373" name="Picture 6" descr="Picture 6"/>
            <p:cNvPicPr>
              <a:picLocks noChangeAspect="1"/>
            </p:cNvPicPr>
            <p:nvPr/>
          </p:nvPicPr>
          <p:blipFill>
            <a:blip r:embed="rId3">
              <a:extLst/>
            </a:blip>
            <a:stretch>
              <a:fillRect/>
            </a:stretch>
          </p:blipFill>
          <p:spPr>
            <a:xfrm>
              <a:off x="8689180" y="3735859"/>
              <a:ext cx="2639975" cy="1563143"/>
            </a:xfrm>
            <a:prstGeom prst="rect">
              <a:avLst/>
            </a:prstGeom>
            <a:ln w="12700" cap="flat">
              <a:noFill/>
              <a:miter lim="400000"/>
            </a:ln>
            <a:effectLst/>
          </p:spPr>
        </p:pic>
        <p:sp>
          <p:nvSpPr>
            <p:cNvPr id="2374" name="Rectangle 10"/>
            <p:cNvSpPr txBox="1"/>
            <p:nvPr/>
          </p:nvSpPr>
          <p:spPr>
            <a:xfrm>
              <a:off x="-170734" y="1736877"/>
              <a:ext cx="4779177" cy="2122652"/>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defTabSz="914400">
                <a:spcBef>
                  <a:spcPts val="2100"/>
                </a:spcBef>
                <a:defRPr sz="3600" b="1">
                  <a:solidFill>
                    <a:srgbClr val="434745"/>
                  </a:solidFill>
                  <a:latin typeface="Calibri"/>
                  <a:ea typeface="Calibri"/>
                  <a:cs typeface="Calibri"/>
                  <a:sym typeface="Calibri"/>
                </a:defRPr>
              </a:lvl1pPr>
            </a:lstStyle>
            <a:p>
              <a:r>
                <a:rPr sz="1800" dirty="0"/>
                <a:t>Information </a:t>
              </a:r>
              <a:r>
                <a:rPr lang="fr-FR" sz="1800" dirty="0" smtClean="0"/>
                <a:t>sur l’environnement des affaires en </a:t>
              </a:r>
              <a:r>
                <a:rPr sz="1800" dirty="0" smtClean="0"/>
                <a:t>France </a:t>
              </a:r>
              <a:r>
                <a:rPr lang="fr-FR" sz="1800" dirty="0" smtClean="0"/>
                <a:t>et les réformes menées</a:t>
              </a:r>
              <a:endParaRPr sz="1800" dirty="0"/>
            </a:p>
          </p:txBody>
        </p:sp>
        <p:sp>
          <p:nvSpPr>
            <p:cNvPr id="2375" name="Rectangle 11"/>
            <p:cNvSpPr txBox="1"/>
            <p:nvPr/>
          </p:nvSpPr>
          <p:spPr>
            <a:xfrm>
              <a:off x="15091000" y="857540"/>
              <a:ext cx="3203565" cy="703737"/>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defTabSz="914400">
                <a:spcBef>
                  <a:spcPts val="2100"/>
                </a:spcBef>
                <a:defRPr sz="3600" b="1">
                  <a:solidFill>
                    <a:srgbClr val="434745"/>
                  </a:solidFill>
                  <a:latin typeface="Calibri"/>
                  <a:ea typeface="Calibri"/>
                  <a:cs typeface="Calibri"/>
                  <a:sym typeface="Calibri"/>
                </a:defRPr>
              </a:lvl1pPr>
            </a:lstStyle>
            <a:p>
              <a:r>
                <a:rPr lang="fr-FR" sz="1800" dirty="0" smtClean="0"/>
                <a:t>Analyse des coûts</a:t>
              </a:r>
              <a:endParaRPr sz="1800" dirty="0"/>
            </a:p>
          </p:txBody>
        </p:sp>
        <p:sp>
          <p:nvSpPr>
            <p:cNvPr id="2376" name="Rectangle 12"/>
            <p:cNvSpPr txBox="1"/>
            <p:nvPr/>
          </p:nvSpPr>
          <p:spPr>
            <a:xfrm>
              <a:off x="15226442" y="6963128"/>
              <a:ext cx="4885533" cy="1748550"/>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defTabSz="914400">
                <a:spcBef>
                  <a:spcPts val="2100"/>
                </a:spcBef>
                <a:defRPr sz="3600" b="1">
                  <a:solidFill>
                    <a:srgbClr val="434745"/>
                  </a:solidFill>
                  <a:latin typeface="Calibri"/>
                  <a:ea typeface="Calibri"/>
                  <a:cs typeface="Calibri"/>
                  <a:sym typeface="Calibri"/>
                </a:defRPr>
              </a:lvl1pPr>
            </a:lstStyle>
            <a:p>
              <a:r>
                <a:rPr lang="fr-FR" sz="1800" dirty="0" smtClean="0"/>
                <a:t>Recherche d’immobilier </a:t>
              </a:r>
              <a:r>
                <a:rPr sz="1800" dirty="0" smtClean="0"/>
                <a:t>(</a:t>
              </a:r>
              <a:r>
                <a:rPr lang="fr-FR" sz="1800" dirty="0" smtClean="0"/>
                <a:t>terres</a:t>
              </a:r>
              <a:r>
                <a:rPr sz="1800" dirty="0" smtClean="0"/>
                <a:t>, </a:t>
              </a:r>
              <a:r>
                <a:rPr lang="fr-FR" sz="1800" dirty="0" smtClean="0"/>
                <a:t>bureaux</a:t>
              </a:r>
              <a:r>
                <a:rPr sz="1800" dirty="0" smtClean="0"/>
                <a:t>, </a:t>
              </a:r>
              <a:r>
                <a:rPr sz="1800" i="1" dirty="0" smtClean="0"/>
                <a:t>brownfield</a:t>
              </a:r>
              <a:r>
                <a:rPr sz="1800" dirty="0" smtClean="0"/>
                <a:t>)</a:t>
              </a:r>
              <a:endParaRPr sz="1800" dirty="0"/>
            </a:p>
          </p:txBody>
        </p:sp>
        <p:sp>
          <p:nvSpPr>
            <p:cNvPr id="2377" name="Rectangle 13"/>
            <p:cNvSpPr txBox="1"/>
            <p:nvPr/>
          </p:nvSpPr>
          <p:spPr>
            <a:xfrm>
              <a:off x="15893609" y="3924660"/>
              <a:ext cx="3866617" cy="15690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defTabSz="914400">
                <a:spcBef>
                  <a:spcPts val="2100"/>
                </a:spcBef>
                <a:defRPr sz="3600" b="1">
                  <a:solidFill>
                    <a:srgbClr val="434745"/>
                  </a:solidFill>
                  <a:latin typeface="Calibri"/>
                  <a:ea typeface="Calibri"/>
                  <a:cs typeface="Calibri"/>
                  <a:sym typeface="Calibri"/>
                </a:defRPr>
              </a:lvl1pPr>
            </a:lstStyle>
            <a:p>
              <a:r>
                <a:rPr lang="fr-FR" sz="1800" dirty="0" smtClean="0"/>
                <a:t>Assurer la liaison avec les autorités publiques</a:t>
              </a:r>
              <a:endParaRPr sz="1800" dirty="0"/>
            </a:p>
          </p:txBody>
        </p:sp>
        <p:sp>
          <p:nvSpPr>
            <p:cNvPr id="2378" name="Rectangle 14"/>
            <p:cNvSpPr txBox="1"/>
            <p:nvPr/>
          </p:nvSpPr>
          <p:spPr>
            <a:xfrm>
              <a:off x="6753441" y="-515411"/>
              <a:ext cx="6803380" cy="1423574"/>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algn="ctr" defTabSz="914400">
                <a:spcBef>
                  <a:spcPts val="2100"/>
                </a:spcBef>
                <a:defRPr sz="3600" b="1">
                  <a:solidFill>
                    <a:srgbClr val="434745"/>
                  </a:solidFill>
                  <a:latin typeface="Calibri"/>
                  <a:ea typeface="Calibri"/>
                  <a:cs typeface="Calibri"/>
                  <a:sym typeface="Calibri"/>
                </a:defRPr>
              </a:lvl1pPr>
            </a:lstStyle>
            <a:p>
              <a:r>
                <a:rPr lang="fr-FR" sz="1800" dirty="0" smtClean="0"/>
                <a:t>Identifier et sécuriser un appui financer ou une aide publique</a:t>
              </a:r>
              <a:endParaRPr sz="1800" dirty="0"/>
            </a:p>
          </p:txBody>
        </p:sp>
        <p:sp>
          <p:nvSpPr>
            <p:cNvPr id="2379" name="Rectangle 15"/>
            <p:cNvSpPr txBox="1"/>
            <p:nvPr/>
          </p:nvSpPr>
          <p:spPr>
            <a:xfrm>
              <a:off x="9183875" y="8026698"/>
              <a:ext cx="4511316" cy="1343733"/>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algn="ctr" defTabSz="914400">
                <a:spcBef>
                  <a:spcPts val="2100"/>
                </a:spcBef>
                <a:defRPr sz="3600" b="1">
                  <a:solidFill>
                    <a:srgbClr val="434745"/>
                  </a:solidFill>
                  <a:latin typeface="Calibri"/>
                  <a:ea typeface="Calibri"/>
                  <a:cs typeface="Calibri"/>
                  <a:sym typeface="Calibri"/>
                </a:defRPr>
              </a:lvl1pPr>
            </a:lstStyle>
            <a:p>
              <a:r>
                <a:rPr lang="fr-FR" sz="1800" dirty="0" smtClean="0"/>
                <a:t>Recherche de partenaires </a:t>
              </a:r>
              <a:r>
                <a:rPr sz="1800" dirty="0" smtClean="0"/>
                <a:t>(</a:t>
              </a:r>
              <a:r>
                <a:rPr lang="fr-FR" sz="1800" dirty="0" smtClean="0"/>
                <a:t>industrie</a:t>
              </a:r>
              <a:r>
                <a:rPr sz="1800" dirty="0" smtClean="0"/>
                <a:t>,  </a:t>
              </a:r>
              <a:r>
                <a:rPr sz="1800" dirty="0"/>
                <a:t>R&amp;D, JV) </a:t>
              </a:r>
            </a:p>
          </p:txBody>
        </p:sp>
        <p:sp>
          <p:nvSpPr>
            <p:cNvPr id="2380" name="Rectangle 16"/>
            <p:cNvSpPr txBox="1"/>
            <p:nvPr/>
          </p:nvSpPr>
          <p:spPr>
            <a:xfrm>
              <a:off x="-694343" y="4968152"/>
              <a:ext cx="4700362" cy="1901431"/>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defTabSz="914400">
                <a:defRPr sz="3600" b="1">
                  <a:solidFill>
                    <a:srgbClr val="434745"/>
                  </a:solidFill>
                  <a:latin typeface="Calibri"/>
                  <a:ea typeface="Calibri"/>
                  <a:cs typeface="Calibri"/>
                  <a:sym typeface="Calibri"/>
                </a:defRPr>
              </a:lvl1pPr>
            </a:lstStyle>
            <a:p>
              <a:r>
                <a:rPr lang="fr-FR" sz="1800" dirty="0" smtClean="0"/>
                <a:t>Mise en relation avec les cabinets de conseil, d’avocats,</a:t>
              </a:r>
              <a:r>
                <a:rPr sz="1800" dirty="0" smtClean="0"/>
                <a:t> </a:t>
              </a:r>
              <a:r>
                <a:rPr lang="fr-FR" sz="1800" dirty="0" smtClean="0"/>
                <a:t>banques et bureaux de recrutement</a:t>
              </a:r>
              <a:endParaRPr sz="1800" dirty="0"/>
            </a:p>
          </p:txBody>
        </p:sp>
        <p:sp>
          <p:nvSpPr>
            <p:cNvPr id="2381" name="Rectangle 17"/>
            <p:cNvSpPr txBox="1"/>
            <p:nvPr/>
          </p:nvSpPr>
          <p:spPr>
            <a:xfrm>
              <a:off x="3918712" y="8345562"/>
              <a:ext cx="4623735" cy="1537069"/>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45720" tIns="45720" rIns="45720" bIns="45720" numCol="1" anchor="t">
              <a:noAutofit/>
            </a:bodyPr>
            <a:lstStyle>
              <a:lvl1pPr defTabSz="914400">
                <a:defRPr sz="3600" b="1">
                  <a:solidFill>
                    <a:srgbClr val="434745"/>
                  </a:solidFill>
                  <a:latin typeface="Calibri"/>
                  <a:ea typeface="Calibri"/>
                  <a:cs typeface="Calibri"/>
                  <a:sym typeface="Calibri"/>
                </a:defRPr>
              </a:lvl1pPr>
            </a:lstStyle>
            <a:p>
              <a:r>
                <a:rPr lang="fr-FR" sz="1800" dirty="0" smtClean="0"/>
                <a:t>Conseils en matière de mobilité internationale</a:t>
              </a:r>
              <a:endParaRPr sz="1800" dirty="0"/>
            </a:p>
          </p:txBody>
        </p:sp>
        <p:pic>
          <p:nvPicPr>
            <p:cNvPr id="2382" name="Graphique 20" descr="Graphique 20"/>
            <p:cNvPicPr>
              <a:picLocks noChangeAspect="1"/>
            </p:cNvPicPr>
            <p:nvPr/>
          </p:nvPicPr>
          <p:blipFill>
            <a:blip r:embed="rId4">
              <a:extLst/>
            </a:blip>
            <a:stretch>
              <a:fillRect/>
            </a:stretch>
          </p:blipFill>
          <p:spPr>
            <a:xfrm>
              <a:off x="13663393" y="954165"/>
              <a:ext cx="1435292" cy="1435292"/>
            </a:xfrm>
            <a:prstGeom prst="rect">
              <a:avLst/>
            </a:prstGeom>
            <a:ln w="12700" cap="flat">
              <a:noFill/>
              <a:miter lim="400000"/>
            </a:ln>
            <a:effectLst/>
          </p:spPr>
        </p:pic>
        <p:pic>
          <p:nvPicPr>
            <p:cNvPr id="2383" name="Image 21" descr="Image 21"/>
            <p:cNvPicPr>
              <a:picLocks noChangeAspect="1"/>
            </p:cNvPicPr>
            <p:nvPr/>
          </p:nvPicPr>
          <p:blipFill>
            <a:blip r:embed="rId5">
              <a:extLst/>
            </a:blip>
            <a:stretch>
              <a:fillRect/>
            </a:stretch>
          </p:blipFill>
          <p:spPr>
            <a:xfrm>
              <a:off x="13792612" y="3982428"/>
              <a:ext cx="1753486" cy="957496"/>
            </a:xfrm>
            <a:prstGeom prst="rect">
              <a:avLst/>
            </a:prstGeom>
            <a:ln w="12700" cap="flat">
              <a:noFill/>
              <a:miter lim="400000"/>
            </a:ln>
            <a:effectLst/>
          </p:spPr>
        </p:pic>
        <p:pic>
          <p:nvPicPr>
            <p:cNvPr id="2384" name="Picture 8" descr="Picture 8"/>
            <p:cNvPicPr>
              <a:picLocks noChangeAspect="1"/>
            </p:cNvPicPr>
            <p:nvPr/>
          </p:nvPicPr>
          <p:blipFill>
            <a:blip r:embed="rId6">
              <a:extLst/>
            </a:blip>
            <a:srcRect b="11627"/>
            <a:stretch>
              <a:fillRect/>
            </a:stretch>
          </p:blipFill>
          <p:spPr>
            <a:xfrm>
              <a:off x="7228043" y="7275128"/>
              <a:ext cx="1144989" cy="1096162"/>
            </a:xfrm>
            <a:prstGeom prst="rect">
              <a:avLst/>
            </a:prstGeom>
            <a:ln w="12700" cap="flat">
              <a:noFill/>
              <a:miter lim="400000"/>
            </a:ln>
            <a:effectLst/>
          </p:spPr>
        </p:pic>
        <p:pic>
          <p:nvPicPr>
            <p:cNvPr id="2385" name="Graphique 25" descr="Graphique 25"/>
            <p:cNvPicPr>
              <a:picLocks noChangeAspect="1"/>
            </p:cNvPicPr>
            <p:nvPr/>
          </p:nvPicPr>
          <p:blipFill>
            <a:blip r:embed="rId7">
              <a:extLst/>
            </a:blip>
            <a:stretch>
              <a:fillRect/>
            </a:stretch>
          </p:blipFill>
          <p:spPr>
            <a:xfrm>
              <a:off x="13663393" y="6387917"/>
              <a:ext cx="1435292" cy="1435292"/>
            </a:xfrm>
            <a:prstGeom prst="rect">
              <a:avLst/>
            </a:prstGeom>
            <a:ln w="12700" cap="flat">
              <a:noFill/>
              <a:miter lim="400000"/>
            </a:ln>
            <a:effectLst/>
          </p:spPr>
        </p:pic>
        <p:pic>
          <p:nvPicPr>
            <p:cNvPr id="2386" name="Graphique 27" descr="Graphique 27"/>
            <p:cNvPicPr>
              <a:picLocks noChangeAspect="1"/>
            </p:cNvPicPr>
            <p:nvPr/>
          </p:nvPicPr>
          <p:blipFill>
            <a:blip r:embed="rId8">
              <a:extLst/>
            </a:blip>
            <a:stretch>
              <a:fillRect/>
            </a:stretch>
          </p:blipFill>
          <p:spPr>
            <a:xfrm>
              <a:off x="9291521" y="896083"/>
              <a:ext cx="1435292" cy="1435292"/>
            </a:xfrm>
            <a:prstGeom prst="rect">
              <a:avLst/>
            </a:prstGeom>
            <a:ln w="12700" cap="flat">
              <a:noFill/>
              <a:miter lim="400000"/>
            </a:ln>
            <a:effectLst/>
          </p:spPr>
        </p:pic>
        <p:pic>
          <p:nvPicPr>
            <p:cNvPr id="2387" name="Graphique 29" descr="Graphique 29"/>
            <p:cNvPicPr>
              <a:picLocks noChangeAspect="1"/>
            </p:cNvPicPr>
            <p:nvPr/>
          </p:nvPicPr>
          <p:blipFill>
            <a:blip r:embed="rId9">
              <a:extLst/>
            </a:blip>
            <a:stretch>
              <a:fillRect/>
            </a:stretch>
          </p:blipFill>
          <p:spPr>
            <a:xfrm>
              <a:off x="10469239" y="6575445"/>
              <a:ext cx="1435292" cy="1435292"/>
            </a:xfrm>
            <a:prstGeom prst="rect">
              <a:avLst/>
            </a:prstGeom>
            <a:ln w="12700" cap="flat">
              <a:noFill/>
              <a:miter lim="400000"/>
            </a:ln>
            <a:effectLst/>
          </p:spPr>
        </p:pic>
        <p:pic>
          <p:nvPicPr>
            <p:cNvPr id="2388" name="Graphique 1023" descr="Graphique 1023"/>
            <p:cNvPicPr>
              <a:picLocks noChangeAspect="1"/>
            </p:cNvPicPr>
            <p:nvPr/>
          </p:nvPicPr>
          <p:blipFill>
            <a:blip r:embed="rId10">
              <a:extLst/>
            </a:blip>
            <a:stretch>
              <a:fillRect/>
            </a:stretch>
          </p:blipFill>
          <p:spPr>
            <a:xfrm>
              <a:off x="4608442" y="2112370"/>
              <a:ext cx="1435292" cy="1435292"/>
            </a:xfrm>
            <a:prstGeom prst="rect">
              <a:avLst/>
            </a:prstGeom>
            <a:ln w="12700" cap="flat">
              <a:noFill/>
              <a:miter lim="400000"/>
            </a:ln>
            <a:effectLst/>
          </p:spPr>
        </p:pic>
        <p:sp>
          <p:nvSpPr>
            <p:cNvPr id="2389" name="Arc 1024"/>
            <p:cNvSpPr/>
            <p:nvPr/>
          </p:nvSpPr>
          <p:spPr>
            <a:xfrm rot="20293526">
              <a:off x="6682633" y="2065241"/>
              <a:ext cx="1963682" cy="120001"/>
            </a:xfrm>
            <a:custGeom>
              <a:avLst/>
              <a:gdLst/>
              <a:ahLst/>
              <a:cxnLst>
                <a:cxn ang="0">
                  <a:pos x="wd2" y="hd2"/>
                </a:cxn>
                <a:cxn ang="5400000">
                  <a:pos x="wd2" y="hd2"/>
                </a:cxn>
                <a:cxn ang="10800000">
                  <a:pos x="wd2" y="hd2"/>
                </a:cxn>
                <a:cxn ang="16200000">
                  <a:pos x="wd2" y="hd2"/>
                </a:cxn>
              </a:cxnLst>
              <a:rect l="0" t="0" r="r" b="b"/>
              <a:pathLst>
                <a:path w="21600" h="16575" extrusionOk="0">
                  <a:moveTo>
                    <a:pt x="0" y="6891"/>
                  </a:moveTo>
                  <a:lnTo>
                    <a:pt x="0" y="6891"/>
                  </a:lnTo>
                  <a:cubicBezTo>
                    <a:pt x="7125" y="-5025"/>
                    <a:pt x="15455" y="-1290"/>
                    <a:pt x="21600" y="16575"/>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0" name="Arc 36"/>
            <p:cNvSpPr/>
            <p:nvPr/>
          </p:nvSpPr>
          <p:spPr>
            <a:xfrm>
              <a:off x="11400517" y="1622871"/>
              <a:ext cx="1487784" cy="53228"/>
            </a:xfrm>
            <a:custGeom>
              <a:avLst/>
              <a:gdLst/>
              <a:ahLst/>
              <a:cxnLst>
                <a:cxn ang="0">
                  <a:pos x="wd2" y="hd2"/>
                </a:cxn>
                <a:cxn ang="5400000">
                  <a:pos x="wd2" y="hd2"/>
                </a:cxn>
                <a:cxn ang="10800000">
                  <a:pos x="wd2" y="hd2"/>
                </a:cxn>
                <a:cxn ang="16200000">
                  <a:pos x="wd2" y="hd2"/>
                </a:cxn>
              </a:cxnLst>
              <a:rect l="0" t="0" r="r" b="b"/>
              <a:pathLst>
                <a:path w="21600" h="16721" extrusionOk="0">
                  <a:moveTo>
                    <a:pt x="0" y="6370"/>
                  </a:moveTo>
                  <a:lnTo>
                    <a:pt x="0" y="6370"/>
                  </a:lnTo>
                  <a:cubicBezTo>
                    <a:pt x="7183" y="-4879"/>
                    <a:pt x="15051" y="-1109"/>
                    <a:pt x="21600" y="16721"/>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1" name="Arc 37"/>
            <p:cNvSpPr/>
            <p:nvPr/>
          </p:nvSpPr>
          <p:spPr>
            <a:xfrm rot="6072731">
              <a:off x="14217561" y="5923689"/>
              <a:ext cx="1210663" cy="92318"/>
            </a:xfrm>
            <a:custGeom>
              <a:avLst/>
              <a:gdLst/>
              <a:ahLst/>
              <a:cxnLst>
                <a:cxn ang="0">
                  <a:pos x="wd2" y="hd2"/>
                </a:cxn>
                <a:cxn ang="5400000">
                  <a:pos x="wd2" y="hd2"/>
                </a:cxn>
                <a:cxn ang="10800000">
                  <a:pos x="wd2" y="hd2"/>
                </a:cxn>
                <a:cxn ang="16200000">
                  <a:pos x="wd2" y="hd2"/>
                </a:cxn>
              </a:cxnLst>
              <a:rect l="0" t="0" r="r" b="b"/>
              <a:pathLst>
                <a:path w="21600" h="16497" extrusionOk="0">
                  <a:moveTo>
                    <a:pt x="0" y="7193"/>
                  </a:moveTo>
                  <a:lnTo>
                    <a:pt x="0" y="7193"/>
                  </a:lnTo>
                  <a:cubicBezTo>
                    <a:pt x="7075" y="-5103"/>
                    <a:pt x="15677" y="-1398"/>
                    <a:pt x="21600" y="16497"/>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2" name="Arc 38"/>
            <p:cNvSpPr/>
            <p:nvPr/>
          </p:nvSpPr>
          <p:spPr>
            <a:xfrm rot="17084101">
              <a:off x="4424111" y="4204894"/>
              <a:ext cx="1368040" cy="43503"/>
            </a:xfrm>
            <a:custGeom>
              <a:avLst/>
              <a:gdLst/>
              <a:ahLst/>
              <a:cxnLst>
                <a:cxn ang="0">
                  <a:pos x="wd2" y="hd2"/>
                </a:cxn>
                <a:cxn ang="5400000">
                  <a:pos x="wd2" y="hd2"/>
                </a:cxn>
                <a:cxn ang="10800000">
                  <a:pos x="wd2" y="hd2"/>
                </a:cxn>
                <a:cxn ang="16200000">
                  <a:pos x="wd2" y="hd2"/>
                </a:cxn>
              </a:cxnLst>
              <a:rect l="0" t="0" r="r" b="b"/>
              <a:pathLst>
                <a:path w="21600" h="16746" extrusionOk="0">
                  <a:moveTo>
                    <a:pt x="0" y="6287"/>
                  </a:moveTo>
                  <a:lnTo>
                    <a:pt x="0" y="6287"/>
                  </a:lnTo>
                  <a:cubicBezTo>
                    <a:pt x="7189" y="-4854"/>
                    <a:pt x="14983" y="-1080"/>
                    <a:pt x="21600" y="16746"/>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3" name="Arc 39"/>
            <p:cNvSpPr/>
            <p:nvPr/>
          </p:nvSpPr>
          <p:spPr>
            <a:xfrm rot="9732912">
              <a:off x="12365400" y="7503271"/>
              <a:ext cx="1046838" cy="36168"/>
            </a:xfrm>
            <a:custGeom>
              <a:avLst/>
              <a:gdLst/>
              <a:ahLst/>
              <a:cxnLst>
                <a:cxn ang="0">
                  <a:pos x="wd2" y="hd2"/>
                </a:cxn>
                <a:cxn ang="5400000">
                  <a:pos x="wd2" y="hd2"/>
                </a:cxn>
                <a:cxn ang="10800000">
                  <a:pos x="wd2" y="hd2"/>
                </a:cxn>
                <a:cxn ang="16200000">
                  <a:pos x="wd2" y="hd2"/>
                </a:cxn>
              </a:cxnLst>
              <a:rect l="0" t="0" r="r" b="b"/>
              <a:pathLst>
                <a:path w="21600" h="16729" extrusionOk="0">
                  <a:moveTo>
                    <a:pt x="0" y="6345"/>
                  </a:moveTo>
                  <a:lnTo>
                    <a:pt x="0" y="6345"/>
                  </a:lnTo>
                  <a:cubicBezTo>
                    <a:pt x="7185" y="-4871"/>
                    <a:pt x="15030" y="-1099"/>
                    <a:pt x="21600" y="16729"/>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4" name="Arc 40"/>
            <p:cNvSpPr/>
            <p:nvPr/>
          </p:nvSpPr>
          <p:spPr>
            <a:xfrm rot="10800000">
              <a:off x="8962461" y="7943957"/>
              <a:ext cx="1278579" cy="69911"/>
            </a:xfrm>
            <a:custGeom>
              <a:avLst/>
              <a:gdLst/>
              <a:ahLst/>
              <a:cxnLst>
                <a:cxn ang="0">
                  <a:pos x="wd2" y="hd2"/>
                </a:cxn>
                <a:cxn ang="5400000">
                  <a:pos x="wd2" y="hd2"/>
                </a:cxn>
                <a:cxn ang="10800000">
                  <a:pos x="wd2" y="hd2"/>
                </a:cxn>
                <a:cxn ang="16200000">
                  <a:pos x="wd2" y="hd2"/>
                </a:cxn>
              </a:cxnLst>
              <a:rect l="0" t="0" r="r" b="b"/>
              <a:pathLst>
                <a:path w="21600" h="16610" extrusionOk="0">
                  <a:moveTo>
                    <a:pt x="0" y="6761"/>
                  </a:moveTo>
                  <a:lnTo>
                    <a:pt x="0" y="6761"/>
                  </a:lnTo>
                  <a:cubicBezTo>
                    <a:pt x="7143" y="-4990"/>
                    <a:pt x="15357" y="-1244"/>
                    <a:pt x="21600" y="16610"/>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5" name="Arc 41"/>
            <p:cNvSpPr/>
            <p:nvPr/>
          </p:nvSpPr>
          <p:spPr>
            <a:xfrm rot="12492373">
              <a:off x="4802255" y="7105809"/>
              <a:ext cx="1765345" cy="187388"/>
            </a:xfrm>
            <a:custGeom>
              <a:avLst/>
              <a:gdLst/>
              <a:ahLst/>
              <a:cxnLst>
                <a:cxn ang="0">
                  <a:pos x="wd2" y="hd2"/>
                </a:cxn>
                <a:cxn ang="5400000">
                  <a:pos x="wd2" y="hd2"/>
                </a:cxn>
                <a:cxn ang="10800000">
                  <a:pos x="wd2" y="hd2"/>
                </a:cxn>
                <a:cxn ang="16200000">
                  <a:pos x="wd2" y="hd2"/>
                </a:cxn>
              </a:cxnLst>
              <a:rect l="0" t="0" r="r" b="b"/>
              <a:pathLst>
                <a:path w="21600" h="16614" extrusionOk="0">
                  <a:moveTo>
                    <a:pt x="0" y="5905"/>
                  </a:moveTo>
                  <a:lnTo>
                    <a:pt x="0" y="5905"/>
                  </a:lnTo>
                  <a:cubicBezTo>
                    <a:pt x="7220" y="-4986"/>
                    <a:pt x="16336" y="-466"/>
                    <a:pt x="21600" y="16614"/>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sp>
          <p:nvSpPr>
            <p:cNvPr id="2396" name="Arc 42"/>
            <p:cNvSpPr/>
            <p:nvPr/>
          </p:nvSpPr>
          <p:spPr>
            <a:xfrm rot="3997416">
              <a:off x="14210591" y="3201802"/>
              <a:ext cx="1210663" cy="92317"/>
            </a:xfrm>
            <a:custGeom>
              <a:avLst/>
              <a:gdLst/>
              <a:ahLst/>
              <a:cxnLst>
                <a:cxn ang="0">
                  <a:pos x="wd2" y="hd2"/>
                </a:cxn>
                <a:cxn ang="5400000">
                  <a:pos x="wd2" y="hd2"/>
                </a:cxn>
                <a:cxn ang="10800000">
                  <a:pos x="wd2" y="hd2"/>
                </a:cxn>
                <a:cxn ang="16200000">
                  <a:pos x="wd2" y="hd2"/>
                </a:cxn>
              </a:cxnLst>
              <a:rect l="0" t="0" r="r" b="b"/>
              <a:pathLst>
                <a:path w="21600" h="16497" extrusionOk="0">
                  <a:moveTo>
                    <a:pt x="0" y="7193"/>
                  </a:moveTo>
                  <a:lnTo>
                    <a:pt x="0" y="7193"/>
                  </a:lnTo>
                  <a:cubicBezTo>
                    <a:pt x="7075" y="-5103"/>
                    <a:pt x="15677" y="-1398"/>
                    <a:pt x="21600" y="16497"/>
                  </a:cubicBezTo>
                </a:path>
              </a:pathLst>
            </a:custGeom>
            <a:noFill/>
            <a:ln w="12700" cap="flat">
              <a:solidFill>
                <a:srgbClr val="000000"/>
              </a:solidFill>
              <a:prstDash val="solid"/>
              <a:miter lim="800000"/>
            </a:ln>
            <a:effectLst/>
          </p:spPr>
          <p:txBody>
            <a:bodyPr wrap="square" lIns="45720" tIns="45720" rIns="45720" bIns="45720" numCol="1" anchor="ctr">
              <a:noAutofit/>
            </a:bodyPr>
            <a:lstStyle/>
            <a:p>
              <a:pPr algn="ctr" defTabSz="457200">
                <a:defRPr sz="3600">
                  <a:latin typeface="Calibri"/>
                  <a:ea typeface="Calibri"/>
                  <a:cs typeface="Calibri"/>
                  <a:sym typeface="Calibri"/>
                </a:defRPr>
              </a:pPr>
              <a:endParaRPr/>
            </a:p>
          </p:txBody>
        </p:sp>
      </p:grpSp>
      <p:sp>
        <p:nvSpPr>
          <p:cNvPr id="2398" name="ZoneTexte 33"/>
          <p:cNvSpPr txBox="1"/>
          <p:nvPr/>
        </p:nvSpPr>
        <p:spPr>
          <a:xfrm>
            <a:off x="2183907" y="7097180"/>
            <a:ext cx="6451823" cy="465670"/>
          </a:xfrm>
          <a:prstGeom prst="rect">
            <a:avLst/>
          </a:prstGeom>
          <a:ln w="25400">
            <a:miter lim="400000"/>
          </a:ln>
          <a:extLst>
            <a:ext uri="{C572A759-6A51-4108-AA02-DFA0A04FC94B}">
              <ma14:wrappingTextBoxFlag xmlns:ma14="http://schemas.microsoft.com/office/mac/drawingml/2011/main" xmlns="" val="1"/>
            </a:ext>
          </a:extLst>
        </p:spPr>
        <p:txBody>
          <a:bodyPr lIns="40083" tIns="40083" rIns="40083" bIns="40083">
            <a:spAutoFit/>
          </a:bodyPr>
          <a:lstStyle>
            <a:lvl1pPr algn="ctr" defTabSz="914400">
              <a:defRPr sz="5000" b="1">
                <a:solidFill>
                  <a:srgbClr val="434745"/>
                </a:solidFill>
                <a:latin typeface="Calibri"/>
                <a:ea typeface="Calibri"/>
                <a:cs typeface="Calibri"/>
                <a:sym typeface="Calibri"/>
              </a:defRPr>
            </a:lvl1pPr>
          </a:lstStyle>
          <a:p>
            <a:r>
              <a:rPr lang="fr-FR" sz="2500" dirty="0" smtClean="0"/>
              <a:t>Confidentiel et gratuit</a:t>
            </a:r>
            <a:endParaRPr sz="2500" dirty="0"/>
          </a:p>
        </p:txBody>
      </p:sp>
    </p:spTree>
    <p:extLst>
      <p:ext uri="{BB962C8B-B14F-4D97-AF65-F5344CB8AC3E}">
        <p14:creationId xmlns:p14="http://schemas.microsoft.com/office/powerpoint/2010/main" val="3882828855"/>
      </p:ext>
    </p:extLst>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61257" y="273227"/>
            <a:ext cx="10130972" cy="1260475"/>
          </a:xfrm>
          <a:solidFill>
            <a:srgbClr val="00529C"/>
          </a:solidFill>
        </p:spPr>
        <p:txBody>
          <a:bodyPr/>
          <a:lstStyle/>
          <a:p>
            <a:r>
              <a:rPr lang="en-US" dirty="0" smtClean="0"/>
              <a:t>Contact</a:t>
            </a:r>
            <a:r>
              <a:rPr lang="en-US" sz="2600" dirty="0"/>
              <a:t> [Slide </a:t>
            </a:r>
            <a:r>
              <a:rPr lang="en-US" sz="2600" dirty="0" err="1"/>
              <a:t>spécifique</a:t>
            </a:r>
            <a:r>
              <a:rPr lang="en-US" sz="2600" dirty="0"/>
              <a:t> à </a:t>
            </a:r>
            <a:r>
              <a:rPr lang="en-US" sz="2600" dirty="0" err="1"/>
              <a:t>chaque</a:t>
            </a:r>
            <a:r>
              <a:rPr lang="en-US" sz="2600" dirty="0"/>
              <a:t> pays]</a:t>
            </a:r>
          </a:p>
        </p:txBody>
      </p:sp>
      <p:grpSp>
        <p:nvGrpSpPr>
          <p:cNvPr id="9" name="Groupe 8"/>
          <p:cNvGrpSpPr/>
          <p:nvPr/>
        </p:nvGrpSpPr>
        <p:grpSpPr>
          <a:xfrm>
            <a:off x="3663594" y="3384432"/>
            <a:ext cx="3431183" cy="1720304"/>
            <a:chOff x="333077" y="1689029"/>
            <a:chExt cx="3179947" cy="1559974"/>
          </a:xfrm>
        </p:grpSpPr>
        <p:sp>
          <p:nvSpPr>
            <p:cNvPr id="5" name="Rectangle 4"/>
            <p:cNvSpPr/>
            <p:nvPr/>
          </p:nvSpPr>
          <p:spPr>
            <a:xfrm>
              <a:off x="333077" y="1689029"/>
              <a:ext cx="3179947" cy="1559974"/>
            </a:xfrm>
            <a:prstGeom prst="rect">
              <a:avLst/>
            </a:prstGeom>
            <a:solidFill>
              <a:schemeClr val="bg1"/>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Image 6"/>
            <p:cNvPicPr>
              <a:picLocks noChangeAspect="1"/>
            </p:cNvPicPr>
            <p:nvPr/>
          </p:nvPicPr>
          <p:blipFill rotWithShape="1">
            <a:blip r:embed="rId3"/>
            <a:srcRect t="19048" b="16246"/>
            <a:stretch/>
          </p:blipFill>
          <p:spPr>
            <a:xfrm>
              <a:off x="2313044" y="1784810"/>
              <a:ext cx="1019983" cy="659989"/>
            </a:xfrm>
            <a:prstGeom prst="rect">
              <a:avLst/>
            </a:prstGeom>
          </p:spPr>
        </p:pic>
        <p:sp>
          <p:nvSpPr>
            <p:cNvPr id="8" name="ZoneTexte 7"/>
            <p:cNvSpPr txBox="1"/>
            <p:nvPr/>
          </p:nvSpPr>
          <p:spPr>
            <a:xfrm>
              <a:off x="363076" y="2409017"/>
              <a:ext cx="3119948" cy="809367"/>
            </a:xfrm>
            <a:prstGeom prst="rect">
              <a:avLst/>
            </a:prstGeom>
            <a:noFill/>
          </p:spPr>
          <p:txBody>
            <a:bodyPr wrap="square" rtlCol="0">
              <a:spAutoFit/>
            </a:bodyPr>
            <a:lstStyle/>
            <a:p>
              <a:r>
                <a:rPr lang="en-US" sz="1300" b="1" dirty="0"/>
                <a:t>[ XXXXX  </a:t>
              </a:r>
              <a:r>
                <a:rPr lang="en-US" sz="1300" b="1" dirty="0" err="1"/>
                <a:t>xxxx</a:t>
              </a:r>
              <a:r>
                <a:rPr lang="en-US" sz="1300" b="1" dirty="0"/>
                <a:t>]</a:t>
              </a:r>
            </a:p>
            <a:p>
              <a:r>
                <a:rPr lang="en-US" sz="1300" dirty="0"/>
                <a:t>Investment Partner</a:t>
              </a:r>
            </a:p>
            <a:p>
              <a:r>
                <a:rPr lang="en-US" sz="1300" dirty="0"/>
                <a:t>+33 6 78 79 75 91</a:t>
              </a:r>
            </a:p>
            <a:p>
              <a:r>
                <a:rPr lang="en-US" sz="1300" dirty="0"/>
                <a:t>Mark.Hamill@business-france.gouv.fr</a:t>
              </a:r>
            </a:p>
          </p:txBody>
        </p:sp>
      </p:grpSp>
      <p:sp>
        <p:nvSpPr>
          <p:cNvPr id="2" name="Rectangle 1"/>
          <p:cNvSpPr/>
          <p:nvPr/>
        </p:nvSpPr>
        <p:spPr>
          <a:xfrm>
            <a:off x="4082695" y="5346347"/>
            <a:ext cx="2524833" cy="4631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9546" tIns="49772" rIns="99546" bIns="49772" rtlCol="0" anchor="ctr"/>
          <a:lstStyle/>
          <a:p>
            <a:pPr algn="ctr"/>
            <a:r>
              <a:rPr lang="en-US" sz="1300" dirty="0" err="1"/>
              <a:t>Remplir</a:t>
            </a:r>
            <a:r>
              <a:rPr lang="en-US" sz="1300" dirty="0"/>
              <a:t> avec logo et nom des contacts de </a:t>
            </a:r>
            <a:r>
              <a:rPr lang="en-US" sz="1300" dirty="0" err="1"/>
              <a:t>chaque</a:t>
            </a:r>
            <a:r>
              <a:rPr lang="en-US" sz="1300" dirty="0"/>
              <a:t> pays</a:t>
            </a:r>
          </a:p>
        </p:txBody>
      </p:sp>
      <p:sp>
        <p:nvSpPr>
          <p:cNvPr id="24" name="ZoneTexte 23"/>
          <p:cNvSpPr txBox="1"/>
          <p:nvPr/>
        </p:nvSpPr>
        <p:spPr>
          <a:xfrm>
            <a:off x="8045748" y="1959246"/>
            <a:ext cx="1812701" cy="1070012"/>
          </a:xfrm>
          <a:prstGeom prst="rect">
            <a:avLst/>
          </a:prstGeom>
          <a:noFill/>
          <a:ln w="38100">
            <a:solidFill>
              <a:schemeClr val="bg1"/>
            </a:solidFill>
            <a:prstDash val="lgDashDot"/>
          </a:ln>
        </p:spPr>
        <p:txBody>
          <a:bodyPr wrap="square" lIns="99546" tIns="49772" rIns="99546" bIns="49772" rtlCol="0">
            <a:spAutoFit/>
          </a:bodyPr>
          <a:lstStyle/>
          <a:p>
            <a:pPr algn="ctr"/>
            <a:r>
              <a:rPr lang="fr-FR" b="1" dirty="0" err="1">
                <a:solidFill>
                  <a:schemeClr val="bg1"/>
                </a:solidFill>
              </a:rPr>
              <a:t>Ambass</a:t>
            </a:r>
            <a:r>
              <a:rPr lang="fr-FR" b="1" dirty="0">
                <a:solidFill>
                  <a:schemeClr val="bg1"/>
                </a:solidFill>
              </a:rPr>
              <a:t>. / SE / bureaux BF</a:t>
            </a:r>
          </a:p>
        </p:txBody>
      </p:sp>
    </p:spTree>
    <p:extLst>
      <p:ext uri="{BB962C8B-B14F-4D97-AF65-F5344CB8AC3E}">
        <p14:creationId xmlns:p14="http://schemas.microsoft.com/office/powerpoint/2010/main" val="3064470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L’économie française</a:t>
            </a:r>
            <a:endParaRPr lang="fr-FR" dirty="0">
              <a:solidFill>
                <a:schemeClr val="bg1"/>
              </a:solidFill>
            </a:endParaRPr>
          </a:p>
        </p:txBody>
      </p:sp>
      <p:sp>
        <p:nvSpPr>
          <p:cNvPr id="3" name="Espace réservé du texte 2"/>
          <p:cNvSpPr>
            <a:spLocks noGrp="1"/>
          </p:cNvSpPr>
          <p:nvPr>
            <p:ph type="body" idx="1"/>
          </p:nvPr>
        </p:nvSpPr>
        <p:spPr/>
        <p:txBody>
          <a:bodyPr/>
          <a:lstStyle/>
          <a:p>
            <a:r>
              <a:rPr lang="fr-FR" dirty="0" smtClean="0">
                <a:solidFill>
                  <a:schemeClr val="bg1"/>
                </a:solidFill>
              </a:rPr>
              <a:t>Contexte et perspectives</a:t>
            </a:r>
            <a:endParaRPr lang="fr-FR" dirty="0">
              <a:solidFill>
                <a:schemeClr val="bg1"/>
              </a:solidFill>
            </a:endParaRPr>
          </a:p>
        </p:txBody>
      </p:sp>
    </p:spTree>
    <p:extLst>
      <p:ext uri="{BB962C8B-B14F-4D97-AF65-F5344CB8AC3E}">
        <p14:creationId xmlns:p14="http://schemas.microsoft.com/office/powerpoint/2010/main" val="323202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01881" y="219740"/>
            <a:ext cx="10284031" cy="1260475"/>
          </a:xfrm>
          <a:solidFill>
            <a:srgbClr val="00529C"/>
          </a:solidFill>
        </p:spPr>
        <p:txBody>
          <a:bodyPr>
            <a:noAutofit/>
          </a:bodyPr>
          <a:lstStyle/>
          <a:p>
            <a:pPr algn="ctr"/>
            <a:r>
              <a:rPr lang="fr-FR" sz="2400" dirty="0" smtClean="0">
                <a:latin typeface="Verdana" panose="020B0604030504040204" pitchFamily="34" charset="0"/>
                <a:ea typeface="Verdana" panose="020B0604030504040204" pitchFamily="34" charset="0"/>
                <a:cs typeface="Verdana" panose="020B0604030504040204" pitchFamily="34" charset="0"/>
              </a:rPr>
              <a:t>Une économe internationalisée et attractive</a:t>
            </a:r>
            <a:endParaRPr lang="fr-FR" sz="2400" dirty="0">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983956" y="3450609"/>
            <a:ext cx="3318339" cy="7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fr-FR" dirty="0">
              <a:solidFill>
                <a:schemeClr val="bg1"/>
              </a:solidFill>
              <a:latin typeface="Calibri" panose="020F0502020204030204" pitchFamily="34" charset="0"/>
            </a:endParaRPr>
          </a:p>
        </p:txBody>
      </p:sp>
      <p:sp>
        <p:nvSpPr>
          <p:cNvPr id="9" name="Rectangle 8"/>
          <p:cNvSpPr/>
          <p:nvPr/>
        </p:nvSpPr>
        <p:spPr>
          <a:xfrm>
            <a:off x="983957" y="1606828"/>
            <a:ext cx="2955265" cy="5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endParaRPr lang="en-US" dirty="0">
              <a:solidFill>
                <a:schemeClr val="tx1">
                  <a:lumMod val="65000"/>
                  <a:lumOff val="35000"/>
                </a:schemeClr>
              </a:solidFill>
              <a:latin typeface="Calibri" panose="020F0502020204030204" pitchFamily="34" charset="0"/>
            </a:endParaRPr>
          </a:p>
        </p:txBody>
      </p:sp>
      <p:sp>
        <p:nvSpPr>
          <p:cNvPr id="10" name="Rectangle 9"/>
          <p:cNvSpPr/>
          <p:nvPr/>
        </p:nvSpPr>
        <p:spPr>
          <a:xfrm>
            <a:off x="836508" y="1767525"/>
            <a:ext cx="3465786" cy="5090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50000"/>
              </a:spcBef>
            </a:pPr>
            <a:r>
              <a:rPr lang="fr-FR" sz="19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6</a:t>
            </a:r>
            <a:r>
              <a:rPr lang="fr-FR" sz="1900" b="1" baseline="30000"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e</a:t>
            </a:r>
            <a:r>
              <a:rPr lang="fr-FR" sz="19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  </a:t>
            </a:r>
            <a:r>
              <a:rPr lang="fr-FR" sz="1900" b="1" dirty="0">
                <a:solidFill>
                  <a:srgbClr val="00529C"/>
                </a:solidFill>
                <a:latin typeface="Verdana" panose="020B0604030504040204" pitchFamily="34" charset="0"/>
                <a:ea typeface="Verdana" panose="020B0604030504040204" pitchFamily="34" charset="0"/>
                <a:cs typeface="Verdana" panose="020B0604030504040204" pitchFamily="34" charset="0"/>
              </a:rPr>
              <a:t>économie mondiale</a:t>
            </a:r>
          </a:p>
          <a:p>
            <a:pPr>
              <a:spcBef>
                <a:spcPct val="50000"/>
              </a:spcBef>
            </a:pPr>
            <a:endParaRPr lang="fr-FR" sz="1900" b="1"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9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2</a:t>
            </a:r>
            <a:r>
              <a:rPr lang="fr-FR" sz="1900" b="1" baseline="30000"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e</a:t>
            </a:r>
            <a:r>
              <a:rPr lang="fr-FR" sz="19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fr-FR" sz="1900" b="1" dirty="0">
                <a:solidFill>
                  <a:srgbClr val="00529C"/>
                </a:solidFill>
                <a:latin typeface="Verdana" panose="020B0604030504040204" pitchFamily="34" charset="0"/>
                <a:ea typeface="Verdana" panose="020B0604030504040204" pitchFamily="34" charset="0"/>
                <a:cs typeface="Verdana" panose="020B0604030504040204" pitchFamily="34" charset="0"/>
              </a:rPr>
              <a:t>marché en Europe</a:t>
            </a:r>
          </a:p>
          <a:p>
            <a:pPr>
              <a:spcBef>
                <a:spcPct val="50000"/>
              </a:spcBef>
            </a:pPr>
            <a:endParaRPr lang="fr-FR" sz="19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9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7</a:t>
            </a:r>
            <a:r>
              <a:rPr lang="fr-FR" sz="1900" b="1" baseline="30000"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e </a:t>
            </a:r>
            <a:r>
              <a:rPr lang="fr-FR" sz="1900" dirty="0">
                <a:solidFill>
                  <a:srgbClr val="00529C"/>
                </a:solidFill>
                <a:latin typeface="Verdana" panose="020B0604030504040204" pitchFamily="34" charset="0"/>
                <a:ea typeface="Verdana" panose="020B0604030504040204" pitchFamily="34" charset="0"/>
                <a:cs typeface="Verdana" panose="020B0604030504040204" pitchFamily="34" charset="0"/>
              </a:rPr>
              <a:t>rang mondial pour le stock d’investissements directs étrangers sur son sol</a:t>
            </a:r>
          </a:p>
          <a:p>
            <a:pPr>
              <a:spcBef>
                <a:spcPct val="50000"/>
              </a:spcBef>
            </a:pPr>
            <a:endParaRPr lang="fr-FR" sz="19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900" b="1" dirty="0">
                <a:solidFill>
                  <a:srgbClr val="C00000"/>
                </a:solidFill>
                <a:latin typeface="Verdana" panose="020B0604030504040204" pitchFamily="34" charset="0"/>
                <a:ea typeface="Verdana" panose="020B0604030504040204" pitchFamily="34" charset="0"/>
                <a:cs typeface="Verdana" panose="020B0604030504040204" pitchFamily="34" charset="0"/>
              </a:rPr>
              <a:t>Plus de 25 000 entreprises étrangères </a:t>
            </a:r>
            <a:r>
              <a:rPr lang="fr-FR" sz="1900" dirty="0">
                <a:solidFill>
                  <a:srgbClr val="00529C"/>
                </a:solidFill>
                <a:latin typeface="Verdana" panose="020B0604030504040204" pitchFamily="34" charset="0"/>
                <a:ea typeface="Verdana" panose="020B0604030504040204" pitchFamily="34" charset="0"/>
                <a:cs typeface="Verdana" panose="020B0604030504040204" pitchFamily="34" charset="0"/>
              </a:rPr>
              <a:t>en France, employant  </a:t>
            </a:r>
            <a:r>
              <a:rPr lang="fr-FR" sz="19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    1,8 </a:t>
            </a:r>
            <a:r>
              <a:rPr lang="fr-FR" sz="1900" dirty="0">
                <a:solidFill>
                  <a:srgbClr val="00529C"/>
                </a:solidFill>
                <a:latin typeface="Verdana" panose="020B0604030504040204" pitchFamily="34" charset="0"/>
                <a:ea typeface="Verdana" panose="020B0604030504040204" pitchFamily="34" charset="0"/>
                <a:cs typeface="Verdana" panose="020B0604030504040204" pitchFamily="34" charset="0"/>
              </a:rPr>
              <a:t>million de personnes</a:t>
            </a:r>
          </a:p>
          <a:p>
            <a:pPr>
              <a:spcBef>
                <a:spcPct val="50000"/>
              </a:spcBef>
            </a:pPr>
            <a:endParaRPr lang="fr-FR" sz="1100" dirty="0">
              <a:solidFill>
                <a:srgbClr val="00529C"/>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fr-FR" sz="1100" dirty="0">
                <a:solidFill>
                  <a:srgbClr val="00529C"/>
                </a:solidFill>
              </a:rPr>
              <a:t>		Sources: FMI, CNUCED, INSEE</a:t>
            </a:r>
            <a:endParaRPr lang="fr-FR" dirty="0" smtClean="0">
              <a:solidFill>
                <a:srgbClr val="00529C"/>
              </a:solidFill>
              <a:latin typeface="Calibri" panose="020F0502020204030204" pitchFamily="34" charset="0"/>
            </a:endParaRPr>
          </a:p>
        </p:txBody>
      </p:sp>
      <p:cxnSp>
        <p:nvCxnSpPr>
          <p:cNvPr id="12" name="Connecteur droit 11"/>
          <p:cNvCxnSpPr/>
          <p:nvPr/>
        </p:nvCxnSpPr>
        <p:spPr bwMode="auto">
          <a:xfrm>
            <a:off x="4519889" y="1724247"/>
            <a:ext cx="0" cy="4268017"/>
          </a:xfrm>
          <a:prstGeom prst="line">
            <a:avLst/>
          </a:prstGeom>
          <a:solidFill>
            <a:schemeClr val="bg1"/>
          </a:solidFill>
          <a:ln w="31750" cap="flat" cmpd="sng" algn="ctr">
            <a:solidFill>
              <a:srgbClr val="BD181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graphicFrame>
        <p:nvGraphicFramePr>
          <p:cNvPr id="19" name="Graphique 18"/>
          <p:cNvGraphicFramePr>
            <a:graphicFrameLocks/>
          </p:cNvGraphicFramePr>
          <p:nvPr>
            <p:extLst>
              <p:ext uri="{D42A27DB-BD31-4B8C-83A1-F6EECF244321}">
                <p14:modId xmlns:p14="http://schemas.microsoft.com/office/powerpoint/2010/main" val="1169540391"/>
              </p:ext>
            </p:extLst>
          </p:nvPr>
        </p:nvGraphicFramePr>
        <p:xfrm>
          <a:off x="4721274" y="1865027"/>
          <a:ext cx="5081571" cy="44902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969266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61257" y="302868"/>
            <a:ext cx="10130972" cy="1260475"/>
          </a:xfrm>
          <a:solidFill>
            <a:srgbClr val="00529C"/>
          </a:solidFill>
        </p:spPr>
        <p:txBody>
          <a:bodyPr>
            <a:normAutofit/>
          </a:bodyPr>
          <a:lstStyle/>
          <a:p>
            <a:pPr algn="ctr"/>
            <a:r>
              <a:rPr lang="fr-FR" sz="2400" dirty="0"/>
              <a:t>La France s’est entièrement remise de la crise</a:t>
            </a:r>
          </a:p>
        </p:txBody>
      </p:sp>
      <p:pic>
        <p:nvPicPr>
          <p:cNvPr id="4" name="Espace réservé du contenu 3"/>
          <p:cNvPicPr>
            <a:picLocks noGrp="1" noChangeAspect="1"/>
          </p:cNvPicPr>
          <p:nvPr>
            <p:ph idx="1"/>
          </p:nvPr>
        </p:nvPicPr>
        <p:blipFill>
          <a:blip r:embed="rId4"/>
          <a:stretch>
            <a:fillRect/>
          </a:stretch>
        </p:blipFill>
        <p:spPr>
          <a:xfrm>
            <a:off x="667272" y="1683261"/>
            <a:ext cx="6042286" cy="4444408"/>
          </a:xfrm>
          <a:prstGeom prst="rect">
            <a:avLst/>
          </a:prstGeom>
          <a:solidFill>
            <a:schemeClr val="bg1"/>
          </a:solidFill>
        </p:spPr>
      </p:pic>
      <p:sp>
        <p:nvSpPr>
          <p:cNvPr id="5" name="ZoneTexte 4"/>
          <p:cNvSpPr txBox="1"/>
          <p:nvPr/>
        </p:nvSpPr>
        <p:spPr>
          <a:xfrm>
            <a:off x="796583" y="6116954"/>
            <a:ext cx="5660571" cy="261606"/>
          </a:xfrm>
          <a:prstGeom prst="rect">
            <a:avLst/>
          </a:prstGeom>
          <a:noFill/>
        </p:spPr>
        <p:txBody>
          <a:bodyPr wrap="square" lIns="91436" tIns="45718" rIns="91436" bIns="45718" rtlCol="0">
            <a:spAutoFit/>
          </a:bodyPr>
          <a:lstStyle/>
          <a:p>
            <a:r>
              <a:rPr lang="fr-FR" sz="1100" dirty="0">
                <a:solidFill>
                  <a:srgbClr val="00529C"/>
                </a:solidFill>
                <a:latin typeface="Verdana" panose="020B0604030504040204" pitchFamily="34" charset="0"/>
                <a:ea typeface="Verdana" panose="020B0604030504040204" pitchFamily="34" charset="0"/>
                <a:cs typeface="Verdana" panose="020B0604030504040204" pitchFamily="34" charset="0"/>
              </a:rPr>
              <a:t>PIB réel dans les pays de l’OCDE – indice 100 = Q 2008</a:t>
            </a:r>
          </a:p>
        </p:txBody>
      </p:sp>
      <p:sp>
        <p:nvSpPr>
          <p:cNvPr id="6" name="ZoneTexte 5"/>
          <p:cNvSpPr txBox="1"/>
          <p:nvPr/>
        </p:nvSpPr>
        <p:spPr>
          <a:xfrm>
            <a:off x="7576457" y="3074062"/>
            <a:ext cx="2656115" cy="2246765"/>
          </a:xfrm>
          <a:prstGeom prst="rect">
            <a:avLst/>
          </a:prstGeom>
          <a:noFill/>
          <a:ln>
            <a:noFill/>
          </a:ln>
        </p:spPr>
        <p:txBody>
          <a:bodyPr wrap="square" lIns="91436" tIns="45718" rIns="91436" bIns="45718" rtlCol="0">
            <a:spAutoFit/>
          </a:bodyPr>
          <a:lstStyle/>
          <a:p>
            <a:r>
              <a:rPr lang="fr-FR" sz="2000" dirty="0">
                <a:solidFill>
                  <a:srgbClr val="00529C"/>
                </a:solidFill>
                <a:latin typeface="Verdana" panose="020B0604030504040204" pitchFamily="34" charset="0"/>
                <a:ea typeface="Verdana" panose="020B0604030504040204" pitchFamily="34" charset="0"/>
                <a:cs typeface="Verdana" panose="020B0604030504040204" pitchFamily="34" charset="0"/>
              </a:rPr>
              <a:t>Le PIB a progressé de près de </a:t>
            </a:r>
            <a:r>
              <a:rPr lang="fr-FR" sz="20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6 % </a:t>
            </a:r>
            <a:r>
              <a:rPr lang="fr-FR" sz="2000" dirty="0">
                <a:solidFill>
                  <a:srgbClr val="00529C"/>
                </a:solidFill>
                <a:latin typeface="Verdana" panose="020B0604030504040204" pitchFamily="34" charset="0"/>
                <a:ea typeface="Verdana" panose="020B0604030504040204" pitchFamily="34" charset="0"/>
                <a:cs typeface="Verdana" panose="020B0604030504040204" pitchFamily="34" charset="0"/>
              </a:rPr>
              <a:t>depuis la crise – soit 2 points de plus que la moyenne de la zone </a:t>
            </a:r>
            <a:r>
              <a:rPr lang="fr-FR" sz="2000" dirty="0" smtClean="0">
                <a:solidFill>
                  <a:srgbClr val="00529C"/>
                </a:solidFill>
                <a:latin typeface="Verdana" panose="020B0604030504040204" pitchFamily="34" charset="0"/>
                <a:ea typeface="Verdana" panose="020B0604030504040204" pitchFamily="34" charset="0"/>
                <a:cs typeface="Verdana" panose="020B0604030504040204" pitchFamily="34" charset="0"/>
              </a:rPr>
              <a:t>euro.</a:t>
            </a:r>
            <a:endParaRPr lang="fr-FR" sz="2000" dirty="0">
              <a:solidFill>
                <a:srgbClr val="00529C"/>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869870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a:t>des perspectives de croissance prometteuses</a:t>
            </a:r>
          </a:p>
        </p:txBody>
      </p:sp>
      <p:pic>
        <p:nvPicPr>
          <p:cNvPr id="6" name="Espace réservé du contenu 5"/>
          <p:cNvPicPr>
            <a:picLocks noGrp="1" noChangeAspect="1"/>
          </p:cNvPicPr>
          <p:nvPr>
            <p:ph idx="1"/>
          </p:nvPr>
        </p:nvPicPr>
        <p:blipFill>
          <a:blip r:embed="rId4"/>
          <a:stretch>
            <a:fillRect/>
          </a:stretch>
        </p:blipFill>
        <p:spPr>
          <a:xfrm>
            <a:off x="1009403" y="1789815"/>
            <a:ext cx="8668987" cy="4539733"/>
          </a:xfrm>
          <a:prstGeom prst="rect">
            <a:avLst/>
          </a:prstGeom>
          <a:ln>
            <a:noFill/>
          </a:ln>
        </p:spPr>
      </p:pic>
    </p:spTree>
    <p:extLst>
      <p:ext uri="{BB962C8B-B14F-4D97-AF65-F5344CB8AC3E}">
        <p14:creationId xmlns:p14="http://schemas.microsoft.com/office/powerpoint/2010/main" val="4283458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smtClean="0"/>
              <a:t>Un contexte favorable aux investissements</a:t>
            </a:r>
            <a:endParaRPr lang="fr-FR" sz="2400" dirty="0"/>
          </a:p>
        </p:txBody>
      </p:sp>
      <p:pic>
        <p:nvPicPr>
          <p:cNvPr id="4" name="Espace réservé du contenu 3"/>
          <p:cNvPicPr>
            <a:picLocks noGrp="1" noChangeAspect="1"/>
          </p:cNvPicPr>
          <p:nvPr>
            <p:ph idx="1"/>
          </p:nvPr>
        </p:nvPicPr>
        <p:blipFill rotWithShape="1">
          <a:blip r:embed="rId3"/>
          <a:srcRect t="6798"/>
          <a:stretch/>
        </p:blipFill>
        <p:spPr>
          <a:xfrm>
            <a:off x="356041" y="3005514"/>
            <a:ext cx="5053021" cy="2789544"/>
          </a:xfrm>
          <a:prstGeom prst="rect">
            <a:avLst/>
          </a:prstGeom>
          <a:solidFill>
            <a:schemeClr val="bg1"/>
          </a:solidFill>
        </p:spPr>
      </p:pic>
      <p:sp>
        <p:nvSpPr>
          <p:cNvPr id="5" name="ZoneTexte 4"/>
          <p:cNvSpPr txBox="1"/>
          <p:nvPr/>
        </p:nvSpPr>
        <p:spPr>
          <a:xfrm>
            <a:off x="356040" y="1669146"/>
            <a:ext cx="4989073" cy="707882"/>
          </a:xfrm>
          <a:prstGeom prst="rect">
            <a:avLst/>
          </a:prstGeom>
          <a:noFill/>
        </p:spPr>
        <p:txBody>
          <a:bodyPr wrap="square" lIns="91436" tIns="45718" rIns="91436" bIns="45718" rtlCol="0">
            <a:spAutoFit/>
          </a:bodyPr>
          <a:lstStyle/>
          <a:p>
            <a:pPr algn="ctr"/>
            <a:r>
              <a:rPr lang="fr-FR" sz="2000" dirty="0">
                <a:solidFill>
                  <a:schemeClr val="bg1"/>
                </a:solidFill>
                <a:latin typeface="Verdana" panose="020B0604030504040204" pitchFamily="34" charset="0"/>
                <a:ea typeface="Verdana" panose="020B0604030504040204" pitchFamily="34" charset="0"/>
                <a:cs typeface="Verdana" panose="020B0604030504040204" pitchFamily="34" charset="0"/>
              </a:rPr>
              <a:t>Climat des affaires pour l’industrie </a:t>
            </a:r>
            <a:endParaRPr lang="fr-FR" sz="2000"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ctr"/>
            <a:r>
              <a:rPr lang="fr-FR" sz="2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et </a:t>
            </a:r>
            <a:r>
              <a:rPr lang="fr-FR" sz="2000" dirty="0">
                <a:solidFill>
                  <a:schemeClr val="bg1"/>
                </a:solidFill>
                <a:latin typeface="Verdana" panose="020B0604030504040204" pitchFamily="34" charset="0"/>
                <a:ea typeface="Verdana" panose="020B0604030504040204" pitchFamily="34" charset="0"/>
                <a:cs typeface="Verdana" panose="020B0604030504040204" pitchFamily="34" charset="0"/>
              </a:rPr>
              <a:t>les services</a:t>
            </a:r>
          </a:p>
        </p:txBody>
      </p:sp>
      <p:pic>
        <p:nvPicPr>
          <p:cNvPr id="8" name="Espace réservé du contenu 6"/>
          <p:cNvPicPr>
            <a:picLocks/>
          </p:cNvPicPr>
          <p:nvPr/>
        </p:nvPicPr>
        <p:blipFill rotWithShape="1">
          <a:blip r:embed="rId4" cstate="print">
            <a:extLst>
              <a:ext uri="{28A0092B-C50C-407E-A947-70E740481C1C}">
                <a14:useLocalDpi xmlns:a14="http://schemas.microsoft.com/office/drawing/2010/main" val="0"/>
              </a:ext>
            </a:extLst>
          </a:blip>
          <a:srcRect l="1951" t="9242" r="1602" b="1858"/>
          <a:stretch/>
        </p:blipFill>
        <p:spPr bwMode="auto">
          <a:xfrm>
            <a:off x="5486400" y="3005514"/>
            <a:ext cx="4838904" cy="2789544"/>
          </a:xfrm>
          <a:prstGeom prst="rect">
            <a:avLst/>
          </a:prstGeom>
          <a:solidFill>
            <a:schemeClr val="bg1"/>
          </a:solidFill>
          <a:ln>
            <a:noFill/>
          </a:ln>
        </p:spPr>
      </p:pic>
      <p:sp>
        <p:nvSpPr>
          <p:cNvPr id="3" name="Rectangle 2"/>
          <p:cNvSpPr/>
          <p:nvPr/>
        </p:nvSpPr>
        <p:spPr>
          <a:xfrm>
            <a:off x="5457374" y="1669146"/>
            <a:ext cx="4934855" cy="461661"/>
          </a:xfrm>
          <a:prstGeom prst="rect">
            <a:avLst/>
          </a:prstGeom>
        </p:spPr>
        <p:txBody>
          <a:bodyPr wrap="square" lIns="91436" tIns="45718" rIns="91436" bIns="45718">
            <a:spAutoFit/>
          </a:bodyPr>
          <a:lstStyle/>
          <a:p>
            <a:pPr lvl="0" algn="ctr"/>
            <a:r>
              <a:rPr lang="fr-FR" sz="2000" dirty="0">
                <a:solidFill>
                  <a:prstClr val="white"/>
                </a:solidFill>
                <a:latin typeface="Verdana" panose="020B0604030504040204" pitchFamily="34" charset="0"/>
                <a:ea typeface="Verdana" panose="020B0604030504040204" pitchFamily="34" charset="0"/>
                <a:cs typeface="Verdana" panose="020B0604030504040204" pitchFamily="34" charset="0"/>
              </a:rPr>
              <a:t>Consommation</a:t>
            </a:r>
            <a:r>
              <a:rPr lang="fr-FR" sz="2400" dirty="0">
                <a:solidFill>
                  <a:prstClr val="white"/>
                </a:solidFill>
                <a:latin typeface="Verdana" panose="020B0604030504040204" pitchFamily="34" charset="0"/>
                <a:ea typeface="Verdana" panose="020B0604030504040204" pitchFamily="34" charset="0"/>
                <a:cs typeface="Verdana" panose="020B0604030504040204" pitchFamily="34" charset="0"/>
              </a:rPr>
              <a:t> </a:t>
            </a:r>
            <a:r>
              <a:rPr lang="fr-FR" sz="2000" dirty="0">
                <a:solidFill>
                  <a:prstClr val="white"/>
                </a:solidFill>
                <a:latin typeface="Verdana" panose="020B0604030504040204" pitchFamily="34" charset="0"/>
                <a:ea typeface="Verdana" panose="020B0604030504040204" pitchFamily="34" charset="0"/>
                <a:cs typeface="Verdana" panose="020B0604030504040204" pitchFamily="34" charset="0"/>
              </a:rPr>
              <a:t>des ménages </a:t>
            </a:r>
          </a:p>
        </p:txBody>
      </p:sp>
    </p:spTree>
    <p:extLst>
      <p:ext uri="{BB962C8B-B14F-4D97-AF65-F5344CB8AC3E}">
        <p14:creationId xmlns:p14="http://schemas.microsoft.com/office/powerpoint/2010/main" val="2428590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solidFill>
            <a:srgbClr val="00529C"/>
          </a:solidFill>
        </p:spPr>
        <p:txBody>
          <a:bodyPr>
            <a:normAutofit/>
          </a:bodyPr>
          <a:lstStyle/>
          <a:p>
            <a:r>
              <a:rPr lang="fr-FR" sz="2400" dirty="0"/>
              <a:t>Un contexte favorable </a:t>
            </a:r>
            <a:r>
              <a:rPr lang="fr-FR" sz="2400" dirty="0" smtClean="0"/>
              <a:t>pour lever les blocages de l’économie française</a:t>
            </a:r>
            <a:endParaRPr lang="fr-FR" sz="2400" dirty="0"/>
          </a:p>
        </p:txBody>
      </p:sp>
      <p:sp>
        <p:nvSpPr>
          <p:cNvPr id="3" name="Espace réservé du contenu 2"/>
          <p:cNvSpPr>
            <a:spLocks noGrp="1"/>
          </p:cNvSpPr>
          <p:nvPr>
            <p:ph idx="1"/>
          </p:nvPr>
        </p:nvSpPr>
        <p:spPr/>
        <p:txBody>
          <a:bodyPr/>
          <a:lstStyle/>
          <a:p>
            <a:r>
              <a:rPr lang="fr-FR" sz="1600" u="sng" dirty="0"/>
              <a:t>Le changement culturel est massif</a:t>
            </a:r>
            <a:r>
              <a:rPr lang="fr-FR" sz="1600" dirty="0"/>
              <a:t>: 50 % de 18-24 ans veulent créer leur propre entreprise</a:t>
            </a:r>
          </a:p>
          <a:p>
            <a:endParaRPr lang="fr-FR"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9851" y="1971304"/>
            <a:ext cx="7750524" cy="438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6769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t="3000" r="2000" b="3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4400" dirty="0">
                <a:solidFill>
                  <a:schemeClr val="bg1"/>
                </a:solidFill>
              </a:rPr>
              <a:t>La France, </a:t>
            </a:r>
            <a:br>
              <a:rPr lang="fr-FR" sz="4400" dirty="0">
                <a:solidFill>
                  <a:schemeClr val="bg1"/>
                </a:solidFill>
              </a:rPr>
            </a:br>
            <a:r>
              <a:rPr lang="fr-FR" sz="4400" dirty="0">
                <a:solidFill>
                  <a:schemeClr val="bg1"/>
                </a:solidFill>
              </a:rPr>
              <a:t>un territoire attractif</a:t>
            </a:r>
          </a:p>
        </p:txBody>
      </p:sp>
      <p:sp>
        <p:nvSpPr>
          <p:cNvPr id="3" name="Espace réservé du texte 2"/>
          <p:cNvSpPr>
            <a:spLocks noGrp="1"/>
          </p:cNvSpPr>
          <p:nvPr>
            <p:ph type="body" idx="1"/>
          </p:nvPr>
        </p:nvSpPr>
        <p:spPr/>
        <p:txBody>
          <a:bodyPr/>
          <a:lstStyle/>
          <a:p>
            <a:r>
              <a:rPr lang="fr-FR" dirty="0" smtClean="0">
                <a:solidFill>
                  <a:schemeClr val="bg1"/>
                </a:solidFill>
              </a:rPr>
              <a:t>Des atouts structurels</a:t>
            </a:r>
            <a:endParaRPr lang="fr-FR" dirty="0">
              <a:solidFill>
                <a:schemeClr val="bg1"/>
              </a:solidFill>
            </a:endParaRPr>
          </a:p>
        </p:txBody>
      </p:sp>
    </p:spTree>
    <p:extLst>
      <p:ext uri="{BB962C8B-B14F-4D97-AF65-F5344CB8AC3E}">
        <p14:creationId xmlns:p14="http://schemas.microsoft.com/office/powerpoint/2010/main" val="170242684"/>
      </p:ext>
    </p:extLst>
  </p:cSld>
  <p:clrMapOvr>
    <a:masterClrMapping/>
  </p:clrMapOvr>
  <p:timing>
    <p:tnLst>
      <p:par>
        <p:cTn id="1" dur="indefinite" restart="never" nodeType="tmRoot"/>
      </p:par>
    </p:tnLst>
  </p:timing>
</p:sld>
</file>

<file path=ppt/theme/theme1.xml><?xml version="1.0" encoding="utf-8"?>
<a:theme xmlns:a="http://schemas.openxmlformats.org/drawingml/2006/main" name="MAEDI">
  <a:themeElements>
    <a:clrScheme name="MAEDI">
      <a:dk1>
        <a:srgbClr val="1B1C4C"/>
      </a:dk1>
      <a:lt1>
        <a:sysClr val="window" lastClr="FFFFFF"/>
      </a:lt1>
      <a:dk2>
        <a:srgbClr val="2D409A"/>
      </a:dk2>
      <a:lt2>
        <a:srgbClr val="F0EDE9"/>
      </a:lt2>
      <a:accent1>
        <a:srgbClr val="FEBF48"/>
      </a:accent1>
      <a:accent2>
        <a:srgbClr val="B1802C"/>
      </a:accent2>
      <a:accent3>
        <a:srgbClr val="E8364C"/>
      </a:accent3>
      <a:accent4>
        <a:srgbClr val="9C1C27"/>
      </a:accent4>
      <a:accent5>
        <a:srgbClr val="10AE5E"/>
      </a:accent5>
      <a:accent6>
        <a:srgbClr val="066233"/>
      </a:accent6>
      <a:hlink>
        <a:srgbClr val="4C4C4D"/>
      </a:hlink>
      <a:folHlink>
        <a:srgbClr val="00ABE1"/>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Modèle Powerpoint DG Trésor (2014) PG V2" id="{253F432A-B8DC-4DFF-AD69-9CA3B8E3548C}" vid="{B76A753E-7BC6-41C4-8F13-A35ECDA34420}"/>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1513</TotalTime>
  <Words>3551</Words>
  <Application>Microsoft Office PowerPoint</Application>
  <PresentationFormat>Personnalisé</PresentationFormat>
  <Paragraphs>432</Paragraphs>
  <Slides>29</Slides>
  <Notes>24</Notes>
  <HiddenSlides>2</HiddenSlides>
  <MMClips>0</MMClips>
  <ScaleCrop>false</ScaleCrop>
  <HeadingPairs>
    <vt:vector size="4" baseType="variant">
      <vt:variant>
        <vt:lpstr>Thème</vt:lpstr>
      </vt:variant>
      <vt:variant>
        <vt:i4>2</vt:i4>
      </vt:variant>
      <vt:variant>
        <vt:lpstr>Titres des diapositives</vt:lpstr>
      </vt:variant>
      <vt:variant>
        <vt:i4>29</vt:i4>
      </vt:variant>
    </vt:vector>
  </HeadingPairs>
  <TitlesOfParts>
    <vt:vector size="31" baseType="lpstr">
      <vt:lpstr>MAEDI</vt:lpstr>
      <vt:lpstr>Thème Office</vt:lpstr>
      <vt:lpstr>Investir en France : réformes et opportunités</vt:lpstr>
      <vt:lpstr>Investir en France : 2017-2022</vt:lpstr>
      <vt:lpstr>L’économie française</vt:lpstr>
      <vt:lpstr>Une économe internationalisée et attractive</vt:lpstr>
      <vt:lpstr>La France s’est entièrement remise de la crise</vt:lpstr>
      <vt:lpstr>des perspectives de croissance prometteuses</vt:lpstr>
      <vt:lpstr>Un contexte favorable aux investissements</vt:lpstr>
      <vt:lpstr>Un contexte favorable pour lever les blocages de l’économie française</vt:lpstr>
      <vt:lpstr>La France,  un territoire attractif</vt:lpstr>
      <vt:lpstr>Une position stratégique</vt:lpstr>
      <vt:lpstr>Une démographie dynamique</vt:lpstr>
      <vt:lpstr>Une main d’œuvre bien formée et productive</vt:lpstr>
      <vt:lpstr>Des infrastructures de qualité, un cadre privilégié</vt:lpstr>
      <vt:lpstr>Paris : place financière mondiale</vt:lpstr>
      <vt:lpstr>Présentation PowerPoint</vt:lpstr>
      <vt:lpstr>Des réformes ambitieuses  Une stratégie de transformation reposant sur 4 piliers </vt:lpstr>
      <vt:lpstr>1er pilier : libérer les forces créatrices de notre économie (1/4) </vt:lpstr>
      <vt:lpstr>1er pilier : libérer les forces créatrices de notre économie (2/4) </vt:lpstr>
      <vt:lpstr>1er pilier : libérer les forces créatrices de notre économie (3/4) </vt:lpstr>
      <vt:lpstr>1er pilier: libérer les forces créatrices de notre économie (4/4)</vt:lpstr>
      <vt:lpstr>2e pilier : Investir dans l’avenir Investir dans le capital</vt:lpstr>
      <vt:lpstr>2e pilier : Investir dans l’avenir Investir dans le capital humain (1/2)</vt:lpstr>
      <vt:lpstr>2e pilier : Investir dans l’avenir Investir dans le capital humain (2/2)</vt:lpstr>
      <vt:lpstr>3e pilier : une croissance inclusive, des opportunités pour tous</vt:lpstr>
      <vt:lpstr>4e pilier : le rétablissement de l’équilibre de nos finances publiques</vt:lpstr>
      <vt:lpstr>Une nouvelle méthode pour conduire la réforme</vt:lpstr>
      <vt:lpstr>Présentation PowerPoint</vt:lpstr>
      <vt:lpstr>Présentation PowerPoint</vt:lpstr>
      <vt:lpstr>Contact [Slide spécifique à chaque pays]</vt:lpstr>
    </vt:vector>
  </TitlesOfParts>
  <Company>ministère des affaires étrangères et européennes</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graphismedcp graphismedcp</dc:creator>
  <cp:lastModifiedBy>DA-SILVA-PEDRO Vitor</cp:lastModifiedBy>
  <cp:revision>214</cp:revision>
  <dcterms:created xsi:type="dcterms:W3CDTF">2015-09-30T10:18:55Z</dcterms:created>
  <dcterms:modified xsi:type="dcterms:W3CDTF">2017-11-06T12:13:40Z</dcterms:modified>
</cp:coreProperties>
</file>