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6.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notesSlides/notesSlide7.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notesSlides/notesSlide11.xml" ContentType="application/vnd.openxmlformats-officedocument.presentationml.notesSlide+xml"/>
  <Override PartName="/ppt/charts/chart6.xml" ContentType="application/vnd.openxmlformats-officedocument.drawingml.chart+xml"/>
  <Override PartName="/ppt/drawings/drawing2.xml" ContentType="application/vnd.openxmlformats-officedocument.drawingml.chartshapes+xml"/>
  <Override PartName="/ppt/notesSlides/notesSlide12.xml" ContentType="application/vnd.openxmlformats-officedocument.presentationml.notesSlide+xml"/>
  <Override PartName="/ppt/charts/chart7.xml" ContentType="application/vnd.openxmlformats-officedocument.drawingml.chart+xml"/>
  <Override PartName="/ppt/theme/themeOverride6.xml" ContentType="application/vnd.openxmlformats-officedocument.themeOverr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9.xml" ContentType="application/vnd.openxmlformats-officedocument.drawingml.chart+xml"/>
  <Override PartName="/ppt/theme/themeOverride7.xml" ContentType="application/vnd.openxmlformats-officedocument.themeOverride+xml"/>
  <Override PartName="/ppt/drawings/drawing3.xml" ContentType="application/vnd.openxmlformats-officedocument.drawingml.chartshapes+xml"/>
  <Override PartName="/ppt/notesSlides/notesSlide17.xml" ContentType="application/vnd.openxmlformats-officedocument.presentationml.notesSlide+xml"/>
  <Override PartName="/ppt/charts/chart10.xml" ContentType="application/vnd.openxmlformats-officedocument.drawingml.chart+xml"/>
  <Override PartName="/ppt/theme/themeOverride8.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Lst>
  <p:notesMasterIdLst>
    <p:notesMasterId r:id="rId27"/>
  </p:notesMasterIdLst>
  <p:handoutMasterIdLst>
    <p:handoutMasterId r:id="rId28"/>
  </p:handoutMasterIdLst>
  <p:sldIdLst>
    <p:sldId id="323" r:id="rId3"/>
    <p:sldId id="272" r:id="rId4"/>
    <p:sldId id="277" r:id="rId5"/>
    <p:sldId id="283" r:id="rId6"/>
    <p:sldId id="271" r:id="rId7"/>
    <p:sldId id="299" r:id="rId8"/>
    <p:sldId id="291" r:id="rId9"/>
    <p:sldId id="284" r:id="rId10"/>
    <p:sldId id="278" r:id="rId11"/>
    <p:sldId id="282" r:id="rId12"/>
    <p:sldId id="280" r:id="rId13"/>
    <p:sldId id="288" r:id="rId14"/>
    <p:sldId id="314" r:id="rId15"/>
    <p:sldId id="300" r:id="rId16"/>
    <p:sldId id="303" r:id="rId17"/>
    <p:sldId id="315" r:id="rId18"/>
    <p:sldId id="301" r:id="rId19"/>
    <p:sldId id="308" r:id="rId20"/>
    <p:sldId id="316" r:id="rId21"/>
    <p:sldId id="319" r:id="rId22"/>
    <p:sldId id="302" r:id="rId23"/>
    <p:sldId id="318" r:id="rId24"/>
    <p:sldId id="320" r:id="rId25"/>
    <p:sldId id="321" r:id="rId26"/>
  </p:sldIdLst>
  <p:sldSz cx="10688638" cy="7562850"/>
  <p:notesSz cx="6858000" cy="9144000"/>
  <p:defaultTextStyle>
    <a:defPPr>
      <a:defRPr lang="fr-FR"/>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A4568E"/>
    <a:srgbClr val="B97CB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8" autoAdjust="0"/>
    <p:restoredTop sz="74675" autoAdjust="0"/>
  </p:normalViewPr>
  <p:slideViewPr>
    <p:cSldViewPr snapToGrid="0" snapToObjects="1">
      <p:cViewPr varScale="1">
        <p:scale>
          <a:sx n="78" d="100"/>
          <a:sy n="78" d="100"/>
        </p:scale>
        <p:origin x="-2160" y="-96"/>
      </p:cViewPr>
      <p:guideLst>
        <p:guide orient="horz" pos="2382"/>
        <p:guide pos="3367"/>
      </p:guideLst>
    </p:cSldViewPr>
  </p:slideViewPr>
  <p:outlineViewPr>
    <p:cViewPr>
      <p:scale>
        <a:sx n="33" d="100"/>
        <a:sy n="33" d="100"/>
      </p:scale>
      <p:origin x="0" y="450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8.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Users\tetuc\AppData\Local\Temp\DP_LIVE_05102017140839837.csv"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tetuc\AppData\Local\Temp\922015032p1g158.xls" TargetMode="Externa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6.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9.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C:\Users\tetuc\AppData\Local\Temp\DP_LIVE_05102017140839837.csv" TargetMode="External"/><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latin typeface="Verdana" panose="020B0604030504040204" pitchFamily="34" charset="0"/>
                <a:ea typeface="Verdana" panose="020B0604030504040204" pitchFamily="34" charset="0"/>
                <a:cs typeface="Verdana" panose="020B0604030504040204" pitchFamily="34" charset="0"/>
              </a:defRPr>
            </a:pPr>
            <a:r>
              <a:rPr lang="fr-FR" sz="1600" dirty="0">
                <a:latin typeface="Verdana" panose="020B0604030504040204" pitchFamily="34" charset="0"/>
                <a:ea typeface="Verdana" panose="020B0604030504040204" pitchFamily="34" charset="0"/>
                <a:cs typeface="Verdana" panose="020B0604030504040204" pitchFamily="34" charset="0"/>
              </a:rPr>
              <a:t>Nombre de filiales étrangères implantées dans le </a:t>
            </a:r>
            <a:r>
              <a:rPr lang="fr-FR" sz="1600" dirty="0" smtClean="0">
                <a:latin typeface="Verdana" panose="020B0604030504040204" pitchFamily="34" charset="0"/>
                <a:ea typeface="Verdana" panose="020B0604030504040204" pitchFamily="34" charset="0"/>
                <a:cs typeface="Verdana" panose="020B0604030504040204" pitchFamily="34" charset="0"/>
              </a:rPr>
              <a:t>pays (2013)</a:t>
            </a:r>
          </a:p>
          <a:p>
            <a:pPr>
              <a:defRPr>
                <a:latin typeface="Verdana" panose="020B0604030504040204" pitchFamily="34" charset="0"/>
                <a:ea typeface="Verdana" panose="020B0604030504040204" pitchFamily="34" charset="0"/>
                <a:cs typeface="Verdana" panose="020B0604030504040204" pitchFamily="34" charset="0"/>
              </a:defRPr>
            </a:pPr>
            <a:r>
              <a:rPr lang="fr-FR" sz="1050" b="0" dirty="0" smtClean="0">
                <a:latin typeface="Verdana" panose="020B0604030504040204" pitchFamily="34" charset="0"/>
                <a:ea typeface="Verdana" panose="020B0604030504040204" pitchFamily="34" charset="0"/>
                <a:cs typeface="Verdana" panose="020B0604030504040204" pitchFamily="34" charset="0"/>
              </a:rPr>
              <a:t>Source : INSEE, Eurostat</a:t>
            </a:r>
            <a:endParaRPr lang="fr-FR" sz="1050" b="0" dirty="0">
              <a:latin typeface="Verdana" panose="020B0604030504040204" pitchFamily="34" charset="0"/>
              <a:ea typeface="Verdana" panose="020B0604030504040204" pitchFamily="34" charset="0"/>
              <a:cs typeface="Verdana" panose="020B0604030504040204" pitchFamily="34" charset="0"/>
            </a:endParaRPr>
          </a:p>
        </c:rich>
      </c:tx>
      <c:layout/>
      <c:overlay val="0"/>
    </c:title>
    <c:autoTitleDeleted val="0"/>
    <c:plotArea>
      <c:layout/>
      <c:barChart>
        <c:barDir val="col"/>
        <c:grouping val="clustered"/>
        <c:varyColors val="0"/>
        <c:ser>
          <c:idx val="0"/>
          <c:order val="0"/>
          <c:tx>
            <c:strRef>
              <c:f>DP_LIVE_05102017140839837!$F$115</c:f>
              <c:strCache>
                <c:ptCount val="1"/>
                <c:pt idx="0">
                  <c:v>Nombre de filiales étrangères implantées dans le pays</c:v>
                </c:pt>
              </c:strCache>
            </c:strRef>
          </c:tx>
          <c:invertIfNegative val="0"/>
          <c:dPt>
            <c:idx val="1"/>
            <c:invertIfNegative val="0"/>
            <c:bubble3D val="0"/>
            <c:spPr>
              <a:solidFill>
                <a:srgbClr val="9C1C27"/>
              </a:solidFill>
            </c:spPr>
          </c:dPt>
          <c:cat>
            <c:strRef>
              <c:f>DP_LIVE_05102017140839837!$E$116:$E$120</c:f>
              <c:strCache>
                <c:ptCount val="5"/>
                <c:pt idx="0">
                  <c:v>Allemagne</c:v>
                </c:pt>
                <c:pt idx="1">
                  <c:v>France</c:v>
                </c:pt>
                <c:pt idx="2">
                  <c:v>Royaume-Uni</c:v>
                </c:pt>
                <c:pt idx="3">
                  <c:v>Italie</c:v>
                </c:pt>
                <c:pt idx="4">
                  <c:v>Espagne</c:v>
                </c:pt>
              </c:strCache>
            </c:strRef>
          </c:cat>
          <c:val>
            <c:numRef>
              <c:f>DP_LIVE_05102017140839837!$F$116:$F$120</c:f>
              <c:numCache>
                <c:formatCode>General</c:formatCode>
                <c:ptCount val="5"/>
                <c:pt idx="0">
                  <c:v>26869</c:v>
                </c:pt>
                <c:pt idx="1">
                  <c:v>25322</c:v>
                </c:pt>
                <c:pt idx="2">
                  <c:v>20981</c:v>
                </c:pt>
                <c:pt idx="3">
                  <c:v>12150</c:v>
                </c:pt>
                <c:pt idx="4">
                  <c:v>11255</c:v>
                </c:pt>
              </c:numCache>
            </c:numRef>
          </c:val>
        </c:ser>
        <c:dLbls>
          <c:showLegendKey val="0"/>
          <c:showVal val="0"/>
          <c:showCatName val="0"/>
          <c:showSerName val="0"/>
          <c:showPercent val="0"/>
          <c:showBubbleSize val="0"/>
        </c:dLbls>
        <c:gapWidth val="150"/>
        <c:axId val="76131712"/>
        <c:axId val="76133504"/>
      </c:barChart>
      <c:catAx>
        <c:axId val="76131712"/>
        <c:scaling>
          <c:orientation val="minMax"/>
        </c:scaling>
        <c:delete val="0"/>
        <c:axPos val="b"/>
        <c:majorTickMark val="out"/>
        <c:minorTickMark val="none"/>
        <c:tickLblPos val="nextTo"/>
        <c:spPr>
          <a:ln>
            <a:noFill/>
          </a:ln>
        </c:spPr>
        <c:txPr>
          <a:bodyPr/>
          <a:lstStyle/>
          <a:p>
            <a:pPr>
              <a:defRPr sz="1050" b="1">
                <a:latin typeface="Verdana" panose="020B0604030504040204" pitchFamily="34" charset="0"/>
                <a:ea typeface="Verdana" panose="020B0604030504040204" pitchFamily="34" charset="0"/>
                <a:cs typeface="Verdana" panose="020B0604030504040204" pitchFamily="34" charset="0"/>
              </a:defRPr>
            </a:pPr>
            <a:endParaRPr lang="fr-FR"/>
          </a:p>
        </c:txPr>
        <c:crossAx val="76133504"/>
        <c:crosses val="autoZero"/>
        <c:auto val="1"/>
        <c:lblAlgn val="ctr"/>
        <c:lblOffset val="100"/>
        <c:noMultiLvlLbl val="0"/>
      </c:catAx>
      <c:valAx>
        <c:axId val="76133504"/>
        <c:scaling>
          <c:orientation val="minMax"/>
        </c:scaling>
        <c:delete val="0"/>
        <c:axPos val="l"/>
        <c:numFmt formatCode="#,##0" sourceLinked="0"/>
        <c:majorTickMark val="out"/>
        <c:minorTickMark val="none"/>
        <c:tickLblPos val="nextTo"/>
        <c:spPr>
          <a:ln>
            <a:noFill/>
          </a:ln>
        </c:spPr>
        <c:txPr>
          <a:bodyPr/>
          <a:lstStyle/>
          <a:p>
            <a:pPr>
              <a:defRPr>
                <a:latin typeface="Verdana" panose="020B0604030504040204" pitchFamily="34" charset="0"/>
                <a:ea typeface="Verdana" panose="020B0604030504040204" pitchFamily="34" charset="0"/>
                <a:cs typeface="Verdana" panose="020B0604030504040204" pitchFamily="34" charset="0"/>
              </a:defRPr>
            </a:pPr>
            <a:endParaRPr lang="fr-FR"/>
          </a:p>
        </c:txPr>
        <c:crossAx val="76131712"/>
        <c:crosses val="autoZero"/>
        <c:crossBetween val="between"/>
      </c:valAx>
    </c:plotArea>
    <c:plotVisOnly val="1"/>
    <c:dispBlanksAs val="gap"/>
    <c:showDLblsOverMax val="0"/>
  </c:chart>
  <c:txPr>
    <a:bodyPr/>
    <a:lstStyle/>
    <a:p>
      <a:pPr>
        <a:defRPr>
          <a:solidFill>
            <a:schemeClr val="bg1"/>
          </a:solidFill>
        </a:defRPr>
      </a:pPr>
      <a:endParaRPr lang="fr-FR"/>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fr-FR" sz="1400" b="1" dirty="0"/>
              <a:t>Top 3 des investissements en capital risque au sein de l'UE </a:t>
            </a:r>
            <a:endParaRPr lang="fr-FR" sz="1400" b="1" dirty="0" smtClean="0"/>
          </a:p>
          <a:p>
            <a:pPr>
              <a:defRPr/>
            </a:pPr>
            <a:r>
              <a:rPr lang="fr-FR" sz="1200" b="0" dirty="0" smtClean="0"/>
              <a:t>1er </a:t>
            </a:r>
            <a:r>
              <a:rPr lang="fr-FR" sz="1200" b="0" dirty="0"/>
              <a:t>semestre </a:t>
            </a:r>
            <a:r>
              <a:rPr lang="fr-FR" sz="1200" b="0" dirty="0" smtClean="0"/>
              <a:t>2017 (baromètre EY)</a:t>
            </a:r>
            <a:endParaRPr lang="fr-FR" sz="1200" b="0" dirty="0"/>
          </a:p>
        </c:rich>
      </c:tx>
      <c:overlay val="0"/>
    </c:title>
    <c:autoTitleDeleted val="0"/>
    <c:plotArea>
      <c:layout/>
      <c:barChart>
        <c:barDir val="col"/>
        <c:grouping val="clustered"/>
        <c:varyColors val="0"/>
        <c:ser>
          <c:idx val="0"/>
          <c:order val="0"/>
          <c:tx>
            <c:strRef>
              <c:f>Graphiques!$E$204</c:f>
              <c:strCache>
                <c:ptCount val="1"/>
                <c:pt idx="0">
                  <c:v>% du total des montants levés</c:v>
                </c:pt>
              </c:strCache>
            </c:strRef>
          </c:tx>
          <c:invertIfNegative val="0"/>
          <c:cat>
            <c:strRef>
              <c:f>Graphiques!$D$205:$D$207</c:f>
              <c:strCache>
                <c:ptCount val="3"/>
                <c:pt idx="0">
                  <c:v>Royaume-Uni</c:v>
                </c:pt>
                <c:pt idx="1">
                  <c:v>France</c:v>
                </c:pt>
                <c:pt idx="2">
                  <c:v>Allemagne</c:v>
                </c:pt>
              </c:strCache>
            </c:strRef>
          </c:cat>
          <c:val>
            <c:numRef>
              <c:f>Graphiques!$E$205:$E$207</c:f>
              <c:numCache>
                <c:formatCode>General</c:formatCode>
                <c:ptCount val="3"/>
                <c:pt idx="0">
                  <c:v>25</c:v>
                </c:pt>
                <c:pt idx="1">
                  <c:v>16</c:v>
                </c:pt>
                <c:pt idx="2">
                  <c:v>11</c:v>
                </c:pt>
              </c:numCache>
            </c:numRef>
          </c:val>
        </c:ser>
        <c:ser>
          <c:idx val="1"/>
          <c:order val="1"/>
          <c:tx>
            <c:strRef>
              <c:f>Graphiques!$F$204</c:f>
              <c:strCache>
                <c:ptCount val="1"/>
                <c:pt idx="0">
                  <c:v>% du nombre total d'opérations</c:v>
                </c:pt>
              </c:strCache>
            </c:strRef>
          </c:tx>
          <c:spPr>
            <a:solidFill>
              <a:srgbClr val="9C1C27"/>
            </a:solidFill>
          </c:spPr>
          <c:invertIfNegative val="0"/>
          <c:cat>
            <c:strRef>
              <c:f>Graphiques!$D$205:$D$207</c:f>
              <c:strCache>
                <c:ptCount val="3"/>
                <c:pt idx="0">
                  <c:v>Royaume-Uni</c:v>
                </c:pt>
                <c:pt idx="1">
                  <c:v>France</c:v>
                </c:pt>
                <c:pt idx="2">
                  <c:v>Allemagne</c:v>
                </c:pt>
              </c:strCache>
            </c:strRef>
          </c:cat>
          <c:val>
            <c:numRef>
              <c:f>Graphiques!$F$205:$F$207</c:f>
              <c:numCache>
                <c:formatCode>General</c:formatCode>
                <c:ptCount val="3"/>
                <c:pt idx="0">
                  <c:v>33</c:v>
                </c:pt>
                <c:pt idx="1">
                  <c:v>17</c:v>
                </c:pt>
                <c:pt idx="2">
                  <c:v>10</c:v>
                </c:pt>
              </c:numCache>
            </c:numRef>
          </c:val>
        </c:ser>
        <c:dLbls>
          <c:showLegendKey val="0"/>
          <c:showVal val="0"/>
          <c:showCatName val="0"/>
          <c:showSerName val="0"/>
          <c:showPercent val="0"/>
          <c:showBubbleSize val="0"/>
        </c:dLbls>
        <c:gapWidth val="150"/>
        <c:axId val="86387328"/>
        <c:axId val="86393216"/>
      </c:barChart>
      <c:catAx>
        <c:axId val="86387328"/>
        <c:scaling>
          <c:orientation val="minMax"/>
        </c:scaling>
        <c:delete val="0"/>
        <c:axPos val="b"/>
        <c:majorTickMark val="out"/>
        <c:minorTickMark val="none"/>
        <c:tickLblPos val="nextTo"/>
        <c:txPr>
          <a:bodyPr/>
          <a:lstStyle/>
          <a:p>
            <a:pPr>
              <a:defRPr sz="1200"/>
            </a:pPr>
            <a:endParaRPr lang="fr-FR"/>
          </a:p>
        </c:txPr>
        <c:crossAx val="86393216"/>
        <c:crosses val="autoZero"/>
        <c:auto val="1"/>
        <c:lblAlgn val="ctr"/>
        <c:lblOffset val="100"/>
        <c:noMultiLvlLbl val="0"/>
      </c:catAx>
      <c:valAx>
        <c:axId val="86393216"/>
        <c:scaling>
          <c:orientation val="minMax"/>
        </c:scaling>
        <c:delete val="0"/>
        <c:axPos val="l"/>
        <c:majorGridlines/>
        <c:numFmt formatCode="General" sourceLinked="1"/>
        <c:majorTickMark val="out"/>
        <c:minorTickMark val="none"/>
        <c:tickLblPos val="nextTo"/>
        <c:txPr>
          <a:bodyPr/>
          <a:lstStyle/>
          <a:p>
            <a:pPr>
              <a:defRPr sz="1200"/>
            </a:pPr>
            <a:endParaRPr lang="fr-FR"/>
          </a:p>
        </c:txPr>
        <c:crossAx val="86387328"/>
        <c:crosses val="autoZero"/>
        <c:crossBetween val="between"/>
      </c:valAx>
    </c:plotArea>
    <c:legend>
      <c:legendPos val="b"/>
      <c:legendEntry>
        <c:idx val="0"/>
        <c:txPr>
          <a:bodyPr/>
          <a:lstStyle/>
          <a:p>
            <a:pPr>
              <a:defRPr sz="1100" b="1" i="0"/>
            </a:pPr>
            <a:endParaRPr lang="fr-FR"/>
          </a:p>
        </c:txPr>
      </c:legendEntry>
      <c:legendEntry>
        <c:idx val="1"/>
        <c:txPr>
          <a:bodyPr/>
          <a:lstStyle/>
          <a:p>
            <a:pPr>
              <a:defRPr sz="1100" b="1"/>
            </a:pPr>
            <a:endParaRPr lang="fr-FR"/>
          </a:p>
        </c:txPr>
      </c:legendEntry>
      <c:overlay val="0"/>
    </c:legend>
    <c:plotVisOnly val="1"/>
    <c:dispBlanksAs val="gap"/>
    <c:showDLblsOverMax val="0"/>
  </c:chart>
  <c:txPr>
    <a:bodyPr/>
    <a:lstStyle/>
    <a:p>
      <a:pPr>
        <a:defRPr>
          <a:solidFill>
            <a:schemeClr val="bg1"/>
          </a:solidFill>
          <a:latin typeface="Verdana" panose="020B0604030504040204" pitchFamily="34" charset="0"/>
          <a:ea typeface="Verdana" panose="020B0604030504040204" pitchFamily="34" charset="0"/>
          <a:cs typeface="Verdana" panose="020B0604030504040204" pitchFamily="34" charset="0"/>
        </a:defRPr>
      </a:pPr>
      <a:endParaRPr lang="fr-FR"/>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fr-FR" sz="1600" b="1" dirty="0">
                <a:solidFill>
                  <a:schemeClr val="bg1"/>
                </a:solidFill>
                <a:latin typeface="Verdana" panose="020B0604030504040204" pitchFamily="34" charset="0"/>
                <a:ea typeface="Verdana" panose="020B0604030504040204" pitchFamily="34" charset="0"/>
                <a:cs typeface="Verdana" panose="020B0604030504040204" pitchFamily="34" charset="0"/>
              </a:rPr>
              <a:t>Revenu national brut (RNB)</a:t>
            </a:r>
          </a:p>
          <a:p>
            <a:pPr>
              <a:defRPr/>
            </a:pPr>
            <a:r>
              <a:rPr lang="fr-FR" sz="1200" b="1" i="1" dirty="0">
                <a:solidFill>
                  <a:schemeClr val="bg1"/>
                </a:solidFill>
                <a:latin typeface="Verdana" panose="020B0604030504040204" pitchFamily="34" charset="0"/>
                <a:ea typeface="Verdana" panose="020B0604030504040204" pitchFamily="34" charset="0"/>
                <a:cs typeface="Verdana" panose="020B0604030504040204" pitchFamily="34" charset="0"/>
              </a:rPr>
              <a:t>Total, Dollars US/capita, 2009 – 2016 (OCDE)</a:t>
            </a:r>
          </a:p>
        </c:rich>
      </c:tx>
      <c:layout/>
      <c:overlay val="0"/>
    </c:title>
    <c:autoTitleDeleted val="0"/>
    <c:plotArea>
      <c:layout/>
      <c:lineChart>
        <c:grouping val="standard"/>
        <c:varyColors val="0"/>
        <c:ser>
          <c:idx val="0"/>
          <c:order val="0"/>
          <c:tx>
            <c:strRef>
              <c:f>DP_LIVE_05102017140839837!$C$18</c:f>
              <c:strCache>
                <c:ptCount val="1"/>
                <c:pt idx="0">
                  <c:v>Allemagne</c:v>
                </c:pt>
              </c:strCache>
            </c:strRef>
          </c:tx>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DP_LIVE_05102017140839837!$D$18:$K$18</c:f>
              <c:numCache>
                <c:formatCode>0</c:formatCode>
                <c:ptCount val="8"/>
                <c:pt idx="0">
                  <c:v>38582</c:v>
                </c:pt>
                <c:pt idx="1">
                  <c:v>40781</c:v>
                </c:pt>
                <c:pt idx="2">
                  <c:v>43770</c:v>
                </c:pt>
                <c:pt idx="3">
                  <c:v>44586</c:v>
                </c:pt>
                <c:pt idx="4">
                  <c:v>46315</c:v>
                </c:pt>
                <c:pt idx="5">
                  <c:v>48104</c:v>
                </c:pt>
                <c:pt idx="6">
                  <c:v>49043</c:v>
                </c:pt>
              </c:numCache>
            </c:numRef>
          </c:val>
          <c:smooth val="0"/>
        </c:ser>
        <c:ser>
          <c:idx val="1"/>
          <c:order val="1"/>
          <c:tx>
            <c:strRef>
              <c:f>DP_LIVE_05102017140839837!$C$19</c:f>
              <c:strCache>
                <c:ptCount val="1"/>
                <c:pt idx="0">
                  <c:v>France</c:v>
                </c:pt>
              </c:strCache>
            </c:strRef>
          </c:tx>
          <c:dLbls>
            <c:txPr>
              <a:bodyPr/>
              <a:lstStyle/>
              <a:p>
                <a:pPr>
                  <a:defRPr>
                    <a:solidFill>
                      <a:schemeClr val="bg1"/>
                    </a:solidFill>
                  </a:defRPr>
                </a:pPr>
                <a:endParaRPr lang="fr-FR"/>
              </a:p>
            </c:txPr>
            <c:dLblPos val="t"/>
            <c:showLegendKey val="0"/>
            <c:showVal val="1"/>
            <c:showCatName val="0"/>
            <c:showSerName val="0"/>
            <c:showPercent val="0"/>
            <c:showBubbleSize val="0"/>
            <c:showLeaderLines val="0"/>
          </c:dLbls>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DP_LIVE_05102017140839837!$D$19:$K$19</c:f>
              <c:numCache>
                <c:formatCode>0</c:formatCode>
                <c:ptCount val="8"/>
                <c:pt idx="0">
                  <c:v>35417</c:v>
                </c:pt>
                <c:pt idx="1">
                  <c:v>36793</c:v>
                </c:pt>
                <c:pt idx="2">
                  <c:v>38348</c:v>
                </c:pt>
                <c:pt idx="3">
                  <c:v>38205</c:v>
                </c:pt>
                <c:pt idx="4">
                  <c:v>40066</c:v>
                </c:pt>
                <c:pt idx="5">
                  <c:v>40825</c:v>
                </c:pt>
                <c:pt idx="6">
                  <c:v>41823</c:v>
                </c:pt>
                <c:pt idx="7">
                  <c:v>42150</c:v>
                </c:pt>
              </c:numCache>
            </c:numRef>
          </c:val>
          <c:smooth val="0"/>
        </c:ser>
        <c:ser>
          <c:idx val="2"/>
          <c:order val="2"/>
          <c:tx>
            <c:strRef>
              <c:f>DP_LIVE_05102017140839837!$C$20</c:f>
              <c:strCache>
                <c:ptCount val="1"/>
                <c:pt idx="0">
                  <c:v>OCDE - Total</c:v>
                </c:pt>
              </c:strCache>
            </c:strRef>
          </c:tx>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DP_LIVE_05102017140839837!$D$20:$K$20</c:f>
              <c:numCache>
                <c:formatCode>0</c:formatCode>
                <c:ptCount val="8"/>
                <c:pt idx="0">
                  <c:v>33998</c:v>
                </c:pt>
                <c:pt idx="1">
                  <c:v>35444</c:v>
                </c:pt>
                <c:pt idx="2">
                  <c:v>36894</c:v>
                </c:pt>
                <c:pt idx="3">
                  <c:v>37960</c:v>
                </c:pt>
                <c:pt idx="4">
                  <c:v>39239</c:v>
                </c:pt>
                <c:pt idx="5">
                  <c:v>40439</c:v>
                </c:pt>
              </c:numCache>
            </c:numRef>
          </c:val>
          <c:smooth val="0"/>
        </c:ser>
        <c:ser>
          <c:idx val="3"/>
          <c:order val="3"/>
          <c:tx>
            <c:strRef>
              <c:f>DP_LIVE_05102017140839837!$C$21</c:f>
              <c:strCache>
                <c:ptCount val="1"/>
                <c:pt idx="0">
                  <c:v>Royaume-Uni</c:v>
                </c:pt>
              </c:strCache>
            </c:strRef>
          </c:tx>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DP_LIVE_05102017140839837!$D$21:$K$21</c:f>
              <c:numCache>
                <c:formatCode>0</c:formatCode>
                <c:ptCount val="8"/>
                <c:pt idx="0">
                  <c:v>34533</c:v>
                </c:pt>
                <c:pt idx="1">
                  <c:v>36204</c:v>
                </c:pt>
                <c:pt idx="2">
                  <c:v>36881</c:v>
                </c:pt>
                <c:pt idx="3">
                  <c:v>37426</c:v>
                </c:pt>
                <c:pt idx="4">
                  <c:v>38798</c:v>
                </c:pt>
                <c:pt idx="5">
                  <c:v>40188</c:v>
                </c:pt>
                <c:pt idx="6">
                  <c:v>41205</c:v>
                </c:pt>
                <c:pt idx="7">
                  <c:v>42143</c:v>
                </c:pt>
              </c:numCache>
            </c:numRef>
          </c:val>
          <c:smooth val="0"/>
        </c:ser>
        <c:ser>
          <c:idx val="4"/>
          <c:order val="4"/>
          <c:tx>
            <c:strRef>
              <c:f>DP_LIVE_05102017140839837!$C$22</c:f>
              <c:strCache>
                <c:ptCount val="1"/>
                <c:pt idx="0">
                  <c:v>UE28</c:v>
                </c:pt>
              </c:strCache>
            </c:strRef>
          </c:tx>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DP_LIVE_05102017140839837!$D$22:$K$22</c:f>
              <c:numCache>
                <c:formatCode>0</c:formatCode>
                <c:ptCount val="8"/>
                <c:pt idx="0">
                  <c:v>32183</c:v>
                </c:pt>
                <c:pt idx="1">
                  <c:v>33379</c:v>
                </c:pt>
                <c:pt idx="2">
                  <c:v>34681</c:v>
                </c:pt>
                <c:pt idx="3">
                  <c:v>35199</c:v>
                </c:pt>
                <c:pt idx="4">
                  <c:v>36409</c:v>
                </c:pt>
                <c:pt idx="5">
                  <c:v>37415</c:v>
                </c:pt>
                <c:pt idx="6">
                  <c:v>38372</c:v>
                </c:pt>
              </c:numCache>
            </c:numRef>
          </c:val>
          <c:smooth val="0"/>
        </c:ser>
        <c:dLbls>
          <c:showLegendKey val="0"/>
          <c:showVal val="0"/>
          <c:showCatName val="0"/>
          <c:showSerName val="0"/>
          <c:showPercent val="0"/>
          <c:showBubbleSize val="0"/>
        </c:dLbls>
        <c:marker val="1"/>
        <c:smooth val="0"/>
        <c:axId val="83311616"/>
        <c:axId val="83325696"/>
      </c:lineChart>
      <c:catAx>
        <c:axId val="83311616"/>
        <c:scaling>
          <c:orientation val="minMax"/>
        </c:scaling>
        <c:delete val="0"/>
        <c:axPos val="b"/>
        <c:numFmt formatCode="0" sourceLinked="1"/>
        <c:majorTickMark val="out"/>
        <c:minorTickMark val="none"/>
        <c:tickLblPos val="nextTo"/>
        <c:spPr>
          <a:ln>
            <a:noFill/>
          </a:ln>
        </c:spPr>
        <c:txPr>
          <a:bodyPr/>
          <a:lstStyle/>
          <a:p>
            <a:pPr>
              <a:defRPr sz="1200" b="1">
                <a:solidFill>
                  <a:schemeClr val="bg1"/>
                </a:solidFill>
              </a:defRPr>
            </a:pPr>
            <a:endParaRPr lang="fr-FR"/>
          </a:p>
        </c:txPr>
        <c:crossAx val="83325696"/>
        <c:crosses val="autoZero"/>
        <c:auto val="1"/>
        <c:lblAlgn val="ctr"/>
        <c:lblOffset val="100"/>
        <c:noMultiLvlLbl val="0"/>
      </c:catAx>
      <c:valAx>
        <c:axId val="83325696"/>
        <c:scaling>
          <c:orientation val="minMax"/>
          <c:max val="50000"/>
          <c:min val="30000"/>
        </c:scaling>
        <c:delete val="0"/>
        <c:axPos val="l"/>
        <c:numFmt formatCode="#,##0" sourceLinked="0"/>
        <c:majorTickMark val="out"/>
        <c:minorTickMark val="none"/>
        <c:tickLblPos val="nextTo"/>
        <c:spPr>
          <a:ln>
            <a:noFill/>
          </a:ln>
        </c:spPr>
        <c:txPr>
          <a:bodyPr/>
          <a:lstStyle/>
          <a:p>
            <a:pPr>
              <a:defRPr sz="1100">
                <a:solidFill>
                  <a:schemeClr val="bg1"/>
                </a:solidFill>
              </a:defRPr>
            </a:pPr>
            <a:endParaRPr lang="fr-FR"/>
          </a:p>
        </c:txPr>
        <c:crossAx val="83311616"/>
        <c:crosses val="autoZero"/>
        <c:crossBetween val="between"/>
        <c:majorUnit val="5000"/>
      </c:valAx>
      <c:spPr>
        <a:noFill/>
        <a:ln w="25400">
          <a:noFill/>
        </a:ln>
      </c:spPr>
    </c:plotArea>
    <c:legend>
      <c:legendPos val="b"/>
      <c:legendEntry>
        <c:idx val="1"/>
        <c:txPr>
          <a:bodyPr/>
          <a:lstStyle/>
          <a:p>
            <a:pPr>
              <a:defRPr sz="1600" b="1">
                <a:solidFill>
                  <a:schemeClr val="bg1"/>
                </a:solidFill>
                <a:latin typeface="Verdana" panose="020B0604030504040204" pitchFamily="34" charset="0"/>
                <a:ea typeface="Verdana" panose="020B0604030504040204" pitchFamily="34" charset="0"/>
                <a:cs typeface="Verdana" panose="020B0604030504040204" pitchFamily="34" charset="0"/>
              </a:defRPr>
            </a:pPr>
            <a:endParaRPr lang="fr-FR"/>
          </a:p>
        </c:txPr>
      </c:legendEntry>
      <c:layout/>
      <c:overlay val="0"/>
      <c:txPr>
        <a:bodyPr/>
        <a:lstStyle/>
        <a:p>
          <a:pPr>
            <a:defRPr>
              <a:solidFill>
                <a:schemeClr val="bg1"/>
              </a:solidFill>
              <a:latin typeface="Verdana" panose="020B0604030504040204" pitchFamily="34" charset="0"/>
              <a:ea typeface="Verdana" panose="020B0604030504040204" pitchFamily="34" charset="0"/>
              <a:cs typeface="Verdana" panose="020B0604030504040204" pitchFamily="34" charset="0"/>
            </a:defRPr>
          </a:pPr>
          <a:endParaRPr lang="fr-FR"/>
        </a:p>
      </c:txPr>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sz="1600" dirty="0"/>
              <a:t>Croissance démographique moyenne anuelle en % </a:t>
            </a:r>
            <a:endParaRPr lang="en-US" sz="1600" dirty="0" smtClean="0"/>
          </a:p>
          <a:p>
            <a:pPr>
              <a:defRPr/>
            </a:pPr>
            <a:r>
              <a:rPr lang="en-US" sz="1400" dirty="0" smtClean="0"/>
              <a:t>2000-2016</a:t>
            </a:r>
            <a:endParaRPr lang="en-US" sz="1400" dirty="0"/>
          </a:p>
          <a:p>
            <a:pPr>
              <a:defRPr/>
            </a:pPr>
            <a:r>
              <a:rPr lang="en-US" sz="1050" b="0" dirty="0"/>
              <a:t>Source : Banque mondiale</a:t>
            </a:r>
          </a:p>
        </c:rich>
      </c:tx>
      <c:overlay val="0"/>
    </c:title>
    <c:autoTitleDeleted val="0"/>
    <c:plotArea>
      <c:layout/>
      <c:barChart>
        <c:barDir val="col"/>
        <c:grouping val="clustered"/>
        <c:varyColors val="0"/>
        <c:ser>
          <c:idx val="0"/>
          <c:order val="0"/>
          <c:tx>
            <c:strRef>
              <c:f>DP_LIVE_05102017140839837!$J$63</c:f>
              <c:strCache>
                <c:ptCount val="1"/>
                <c:pt idx="0">
                  <c:v>Croissance démographique moyenne anuelle en % (2000-2016)</c:v>
                </c:pt>
              </c:strCache>
            </c:strRef>
          </c:tx>
          <c:invertIfNegative val="0"/>
          <c:dPt>
            <c:idx val="0"/>
            <c:invertIfNegative val="0"/>
            <c:bubble3D val="0"/>
            <c:spPr>
              <a:solidFill>
                <a:srgbClr val="C00000"/>
              </a:solidFill>
            </c:spPr>
          </c:dPt>
          <c:dLbls>
            <c:dLbl>
              <c:idx val="0"/>
              <c:dLblPos val="ctr"/>
              <c:showLegendKey val="0"/>
              <c:showVal val="1"/>
              <c:showCatName val="0"/>
              <c:showSerName val="0"/>
              <c:showPercent val="0"/>
              <c:showBubbleSize val="0"/>
            </c:dLbl>
            <c:dLbl>
              <c:idx val="2"/>
              <c:dLblPos val="ctr"/>
              <c:showLegendKey val="0"/>
              <c:showVal val="1"/>
              <c:showCatName val="0"/>
              <c:showSerName val="0"/>
              <c:showPercent val="0"/>
              <c:showBubbleSize val="0"/>
            </c:dLbl>
            <c:dLbl>
              <c:idx val="3"/>
              <c:dLblPos val="ctr"/>
              <c:showLegendKey val="0"/>
              <c:showVal val="1"/>
              <c:showCatName val="0"/>
              <c:showSerName val="0"/>
              <c:showPercent val="0"/>
              <c:showBubbleSize val="0"/>
            </c:dLbl>
            <c:txPr>
              <a:bodyPr/>
              <a:lstStyle/>
              <a:p>
                <a:pPr>
                  <a:defRPr sz="1200" b="1"/>
                </a:pPr>
                <a:endParaRPr lang="fr-FR"/>
              </a:p>
            </c:txPr>
            <c:dLblPos val="ctr"/>
            <c:showLegendKey val="0"/>
            <c:showVal val="0"/>
            <c:showCatName val="0"/>
            <c:showSerName val="0"/>
            <c:showPercent val="0"/>
            <c:showBubbleSize val="0"/>
          </c:dLbls>
          <c:cat>
            <c:strRef>
              <c:f>DP_LIVE_05102017140839837!$I$64:$I$67</c:f>
              <c:strCache>
                <c:ptCount val="4"/>
                <c:pt idx="0">
                  <c:v>France</c:v>
                </c:pt>
                <c:pt idx="1">
                  <c:v>Allemagne</c:v>
                </c:pt>
                <c:pt idx="2">
                  <c:v>Royaume-Uni</c:v>
                </c:pt>
                <c:pt idx="3">
                  <c:v>Europe et Asie centrale</c:v>
                </c:pt>
              </c:strCache>
            </c:strRef>
          </c:cat>
          <c:val>
            <c:numRef>
              <c:f>DP_LIVE_05102017140839837!$J$64:$J$67</c:f>
              <c:numCache>
                <c:formatCode>General</c:formatCode>
                <c:ptCount val="4"/>
                <c:pt idx="0">
                  <c:v>0.6</c:v>
                </c:pt>
                <c:pt idx="1">
                  <c:v>0</c:v>
                </c:pt>
                <c:pt idx="2">
                  <c:v>0.7</c:v>
                </c:pt>
                <c:pt idx="3">
                  <c:v>0.4</c:v>
                </c:pt>
              </c:numCache>
            </c:numRef>
          </c:val>
        </c:ser>
        <c:dLbls>
          <c:dLblPos val="ctr"/>
          <c:showLegendKey val="0"/>
          <c:showVal val="1"/>
          <c:showCatName val="0"/>
          <c:showSerName val="0"/>
          <c:showPercent val="0"/>
          <c:showBubbleSize val="0"/>
        </c:dLbls>
        <c:gapWidth val="150"/>
        <c:axId val="83373056"/>
        <c:axId val="83374848"/>
      </c:barChart>
      <c:catAx>
        <c:axId val="83373056"/>
        <c:scaling>
          <c:orientation val="minMax"/>
        </c:scaling>
        <c:delete val="0"/>
        <c:axPos val="b"/>
        <c:majorTickMark val="out"/>
        <c:minorTickMark val="none"/>
        <c:tickLblPos val="nextTo"/>
        <c:spPr>
          <a:ln>
            <a:noFill/>
          </a:ln>
        </c:spPr>
        <c:txPr>
          <a:bodyPr/>
          <a:lstStyle/>
          <a:p>
            <a:pPr>
              <a:defRPr sz="1100" i="1"/>
            </a:pPr>
            <a:endParaRPr lang="fr-FR"/>
          </a:p>
        </c:txPr>
        <c:crossAx val="83374848"/>
        <c:crosses val="autoZero"/>
        <c:auto val="1"/>
        <c:lblAlgn val="ctr"/>
        <c:lblOffset val="100"/>
        <c:noMultiLvlLbl val="0"/>
      </c:catAx>
      <c:valAx>
        <c:axId val="83374848"/>
        <c:scaling>
          <c:orientation val="minMax"/>
        </c:scaling>
        <c:delete val="0"/>
        <c:axPos val="l"/>
        <c:numFmt formatCode="General" sourceLinked="1"/>
        <c:majorTickMark val="out"/>
        <c:minorTickMark val="none"/>
        <c:tickLblPos val="nextTo"/>
        <c:crossAx val="83373056"/>
        <c:crosses val="autoZero"/>
        <c:crossBetween val="between"/>
        <c:majorUnit val="0.2"/>
      </c:valAx>
    </c:plotArea>
    <c:plotVisOnly val="1"/>
    <c:dispBlanksAs val="gap"/>
    <c:showDLblsOverMax val="0"/>
  </c:chart>
  <c:txPr>
    <a:bodyPr/>
    <a:lstStyle/>
    <a:p>
      <a:pPr>
        <a:defRPr>
          <a:solidFill>
            <a:schemeClr val="bg1"/>
          </a:solidFill>
          <a:latin typeface="Verdana" panose="020B0604030504040204" pitchFamily="34" charset="0"/>
          <a:ea typeface="Verdana" panose="020B0604030504040204" pitchFamily="34" charset="0"/>
          <a:cs typeface="Verdana" panose="020B0604030504040204" pitchFamily="34" charset="0"/>
        </a:defRPr>
      </a:pPr>
      <a:endParaRPr lang="fr-FR"/>
    </a:p>
  </c:tx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fr-FR" sz="1800" b="1" i="0" baseline="0" dirty="0" smtClean="0">
                <a:solidFill>
                  <a:schemeClr val="bg1"/>
                </a:solidFill>
                <a:effectLst/>
              </a:rPr>
              <a:t>Diplômés de l'enseignement supérieur 25-34 ans, % dans le même groupe d'âge</a:t>
            </a:r>
            <a:endParaRPr lang="fr-FR" b="1" dirty="0" smtClean="0">
              <a:solidFill>
                <a:schemeClr val="bg1"/>
              </a:solidFill>
              <a:effectLst/>
            </a:endParaRPr>
          </a:p>
          <a:p>
            <a:pPr>
              <a:defRPr/>
            </a:pPr>
            <a:r>
              <a:rPr lang="fr-FR" sz="1200" b="0" i="0" baseline="0" dirty="0" smtClean="0">
                <a:solidFill>
                  <a:schemeClr val="bg1"/>
                </a:solidFill>
                <a:effectLst/>
              </a:rPr>
              <a:t>Source : OCDE, Panorama de l'éducation, 2016</a:t>
            </a:r>
          </a:p>
          <a:p>
            <a:pPr>
              <a:defRPr/>
            </a:pPr>
            <a:endParaRPr lang="fr-FR" sz="1200" b="0" i="0" baseline="0" dirty="0" smtClean="0">
              <a:solidFill>
                <a:schemeClr val="bg1"/>
              </a:solidFill>
              <a:effectLst/>
            </a:endParaRPr>
          </a:p>
          <a:p>
            <a:pPr>
              <a:defRPr/>
            </a:pPr>
            <a:endParaRPr lang="fr-FR" sz="1200" dirty="0">
              <a:solidFill>
                <a:schemeClr val="bg1"/>
              </a:solidFill>
              <a:effectLst/>
            </a:endParaRPr>
          </a:p>
        </c:rich>
      </c:tx>
      <c:overlay val="0"/>
    </c:title>
    <c:autoTitleDeleted val="0"/>
    <c:plotArea>
      <c:layout/>
      <c:barChart>
        <c:barDir val="col"/>
        <c:grouping val="clustered"/>
        <c:varyColors val="0"/>
        <c:ser>
          <c:idx val="0"/>
          <c:order val="0"/>
          <c:invertIfNegative val="0"/>
          <c:dPt>
            <c:idx val="1"/>
            <c:invertIfNegative val="0"/>
            <c:bubble3D val="0"/>
            <c:spPr>
              <a:solidFill>
                <a:srgbClr val="C00000"/>
              </a:solidFill>
            </c:spPr>
          </c:dPt>
          <c:cat>
            <c:strRef>
              <c:f>Graphiques!$D$219:$D$221</c:f>
              <c:strCache>
                <c:ptCount val="3"/>
                <c:pt idx="0">
                  <c:v>Allemagne</c:v>
                </c:pt>
                <c:pt idx="1">
                  <c:v>France</c:v>
                </c:pt>
                <c:pt idx="2">
                  <c:v>Moyenne OCDE</c:v>
                </c:pt>
              </c:strCache>
            </c:strRef>
          </c:cat>
          <c:val>
            <c:numRef>
              <c:f>Graphiques!$E$219:$E$221</c:f>
              <c:numCache>
                <c:formatCode>General</c:formatCode>
                <c:ptCount val="3"/>
                <c:pt idx="0">
                  <c:v>30.5</c:v>
                </c:pt>
                <c:pt idx="1">
                  <c:v>44</c:v>
                </c:pt>
                <c:pt idx="2">
                  <c:v>43.1</c:v>
                </c:pt>
              </c:numCache>
            </c:numRef>
          </c:val>
        </c:ser>
        <c:dLbls>
          <c:showLegendKey val="0"/>
          <c:showVal val="0"/>
          <c:showCatName val="0"/>
          <c:showSerName val="0"/>
          <c:showPercent val="0"/>
          <c:showBubbleSize val="0"/>
        </c:dLbls>
        <c:gapWidth val="150"/>
        <c:axId val="83005440"/>
        <c:axId val="83006976"/>
      </c:barChart>
      <c:catAx>
        <c:axId val="83005440"/>
        <c:scaling>
          <c:orientation val="minMax"/>
        </c:scaling>
        <c:delete val="0"/>
        <c:axPos val="b"/>
        <c:majorTickMark val="out"/>
        <c:minorTickMark val="none"/>
        <c:tickLblPos val="nextTo"/>
        <c:spPr>
          <a:ln>
            <a:noFill/>
          </a:ln>
        </c:spPr>
        <c:crossAx val="83006976"/>
        <c:crosses val="autoZero"/>
        <c:auto val="1"/>
        <c:lblAlgn val="ctr"/>
        <c:lblOffset val="100"/>
        <c:noMultiLvlLbl val="0"/>
      </c:catAx>
      <c:valAx>
        <c:axId val="83006976"/>
        <c:scaling>
          <c:orientation val="minMax"/>
        </c:scaling>
        <c:delete val="0"/>
        <c:axPos val="l"/>
        <c:numFmt formatCode="General" sourceLinked="1"/>
        <c:majorTickMark val="out"/>
        <c:minorTickMark val="none"/>
        <c:tickLblPos val="nextTo"/>
        <c:crossAx val="83005440"/>
        <c:crosses val="autoZero"/>
        <c:crossBetween val="between"/>
      </c:valAx>
    </c:plotArea>
    <c:plotVisOnly val="1"/>
    <c:dispBlanksAs val="gap"/>
    <c:showDLblsOverMax val="0"/>
  </c:chart>
  <c:txPr>
    <a:bodyPr/>
    <a:lstStyle/>
    <a:p>
      <a:pPr>
        <a:defRPr>
          <a:solidFill>
            <a:schemeClr val="bg1"/>
          </a:solidFill>
        </a:defRPr>
      </a:pPr>
      <a:endParaRPr lang="fr-FR"/>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fr-FR" dirty="0"/>
              <a:t>Chercheurs</a:t>
            </a:r>
          </a:p>
          <a:p>
            <a:pPr>
              <a:defRPr/>
            </a:pPr>
            <a:r>
              <a:rPr lang="fr-FR" sz="1600" dirty="0"/>
              <a:t>Total, pour 1 000 actifs occupés, 2008 – 2015 </a:t>
            </a:r>
            <a:endParaRPr lang="fr-FR" sz="1600" dirty="0" smtClean="0"/>
          </a:p>
          <a:p>
            <a:pPr>
              <a:defRPr/>
            </a:pPr>
            <a:r>
              <a:rPr lang="fr-FR" sz="1050" dirty="0" smtClean="0"/>
              <a:t>Source </a:t>
            </a:r>
            <a:r>
              <a:rPr lang="fr-FR" sz="1050" dirty="0"/>
              <a:t>: OCDE, Principaux indicateurs de la science et de la technologie</a:t>
            </a:r>
          </a:p>
        </c:rich>
      </c:tx>
      <c:overlay val="0"/>
    </c:title>
    <c:autoTitleDeleted val="0"/>
    <c:plotArea>
      <c:layout/>
      <c:lineChart>
        <c:grouping val="standard"/>
        <c:varyColors val="0"/>
        <c:ser>
          <c:idx val="0"/>
          <c:order val="0"/>
          <c:tx>
            <c:strRef>
              <c:f>DP_LIVE_05102017140839837!$E$75</c:f>
              <c:strCache>
                <c:ptCount val="1"/>
                <c:pt idx="0">
                  <c:v>Allemagne</c:v>
                </c:pt>
              </c:strCache>
            </c:strRef>
          </c:tx>
          <c:cat>
            <c:numRef>
              <c:f>DP_LIVE_05102017140839837!$F$74:$M$74</c:f>
              <c:numCache>
                <c:formatCode>General</c:formatCode>
                <c:ptCount val="8"/>
                <c:pt idx="0">
                  <c:v>2009</c:v>
                </c:pt>
                <c:pt idx="1">
                  <c:v>2010</c:v>
                </c:pt>
                <c:pt idx="2">
                  <c:v>2011</c:v>
                </c:pt>
                <c:pt idx="3">
                  <c:v>2012</c:v>
                </c:pt>
                <c:pt idx="4">
                  <c:v>2013</c:v>
                </c:pt>
                <c:pt idx="5">
                  <c:v>2014</c:v>
                </c:pt>
                <c:pt idx="6">
                  <c:v>2015</c:v>
                </c:pt>
                <c:pt idx="7">
                  <c:v>2016</c:v>
                </c:pt>
              </c:numCache>
            </c:numRef>
          </c:cat>
          <c:val>
            <c:numRef>
              <c:f>DP_LIVE_05102017140839837!$F$75:$M$75</c:f>
              <c:numCache>
                <c:formatCode>0.00</c:formatCode>
                <c:ptCount val="8"/>
                <c:pt idx="0">
                  <c:v>7.41</c:v>
                </c:pt>
                <c:pt idx="1">
                  <c:v>7.76</c:v>
                </c:pt>
                <c:pt idx="2">
                  <c:v>8</c:v>
                </c:pt>
                <c:pt idx="3">
                  <c:v>8.15</c:v>
                </c:pt>
                <c:pt idx="4">
                  <c:v>8.3800000000000008</c:v>
                </c:pt>
                <c:pt idx="5">
                  <c:v>8.3699999999999992</c:v>
                </c:pt>
                <c:pt idx="6">
                  <c:v>8.25</c:v>
                </c:pt>
                <c:pt idx="7">
                  <c:v>9.01</c:v>
                </c:pt>
              </c:numCache>
            </c:numRef>
          </c:val>
          <c:smooth val="0"/>
        </c:ser>
        <c:ser>
          <c:idx val="1"/>
          <c:order val="1"/>
          <c:tx>
            <c:strRef>
              <c:f>DP_LIVE_05102017140839837!$E$76</c:f>
              <c:strCache>
                <c:ptCount val="1"/>
                <c:pt idx="0">
                  <c:v>France</c:v>
                </c:pt>
              </c:strCache>
            </c:strRef>
          </c:tx>
          <c:dLbls>
            <c:dLblPos val="t"/>
            <c:showLegendKey val="0"/>
            <c:showVal val="1"/>
            <c:showCatName val="0"/>
            <c:showSerName val="0"/>
            <c:showPercent val="0"/>
            <c:showBubbleSize val="0"/>
            <c:showLeaderLines val="0"/>
          </c:dLbls>
          <c:cat>
            <c:numRef>
              <c:f>DP_LIVE_05102017140839837!$F$74:$M$74</c:f>
              <c:numCache>
                <c:formatCode>General</c:formatCode>
                <c:ptCount val="8"/>
                <c:pt idx="0">
                  <c:v>2009</c:v>
                </c:pt>
                <c:pt idx="1">
                  <c:v>2010</c:v>
                </c:pt>
                <c:pt idx="2">
                  <c:v>2011</c:v>
                </c:pt>
                <c:pt idx="3">
                  <c:v>2012</c:v>
                </c:pt>
                <c:pt idx="4">
                  <c:v>2013</c:v>
                </c:pt>
                <c:pt idx="5">
                  <c:v>2014</c:v>
                </c:pt>
                <c:pt idx="6">
                  <c:v>2015</c:v>
                </c:pt>
                <c:pt idx="7">
                  <c:v>2016</c:v>
                </c:pt>
              </c:numCache>
            </c:numRef>
          </c:cat>
          <c:val>
            <c:numRef>
              <c:f>DP_LIVE_05102017140839837!$F$76:$M$76</c:f>
              <c:numCache>
                <c:formatCode>0.00</c:formatCode>
                <c:ptCount val="8"/>
                <c:pt idx="0">
                  <c:v>8.3800000000000008</c:v>
                </c:pt>
                <c:pt idx="1">
                  <c:v>8.7200000000000006</c:v>
                </c:pt>
                <c:pt idx="2">
                  <c:v>9.0500000000000007</c:v>
                </c:pt>
                <c:pt idx="3">
                  <c:v>9.19</c:v>
                </c:pt>
                <c:pt idx="4">
                  <c:v>9.52</c:v>
                </c:pt>
                <c:pt idx="5">
                  <c:v>9.74</c:v>
                </c:pt>
                <c:pt idx="6">
                  <c:v>9.92</c:v>
                </c:pt>
                <c:pt idx="7">
                  <c:v>10.09</c:v>
                </c:pt>
              </c:numCache>
            </c:numRef>
          </c:val>
          <c:smooth val="0"/>
        </c:ser>
        <c:ser>
          <c:idx val="2"/>
          <c:order val="2"/>
          <c:tx>
            <c:strRef>
              <c:f>DP_LIVE_05102017140839837!$E$77</c:f>
              <c:strCache>
                <c:ptCount val="1"/>
                <c:pt idx="0">
                  <c:v>OCDE - Total</c:v>
                </c:pt>
              </c:strCache>
            </c:strRef>
          </c:tx>
          <c:cat>
            <c:numRef>
              <c:f>DP_LIVE_05102017140839837!$F$74:$M$74</c:f>
              <c:numCache>
                <c:formatCode>General</c:formatCode>
                <c:ptCount val="8"/>
                <c:pt idx="0">
                  <c:v>2009</c:v>
                </c:pt>
                <c:pt idx="1">
                  <c:v>2010</c:v>
                </c:pt>
                <c:pt idx="2">
                  <c:v>2011</c:v>
                </c:pt>
                <c:pt idx="3">
                  <c:v>2012</c:v>
                </c:pt>
                <c:pt idx="4">
                  <c:v>2013</c:v>
                </c:pt>
                <c:pt idx="5">
                  <c:v>2014</c:v>
                </c:pt>
                <c:pt idx="6">
                  <c:v>2015</c:v>
                </c:pt>
                <c:pt idx="7">
                  <c:v>2016</c:v>
                </c:pt>
              </c:numCache>
            </c:numRef>
          </c:cat>
          <c:val>
            <c:numRef>
              <c:f>DP_LIVE_05102017140839837!$F$77:$M$77</c:f>
              <c:numCache>
                <c:formatCode>0.00</c:formatCode>
                <c:ptCount val="8"/>
                <c:pt idx="0">
                  <c:v>7.2</c:v>
                </c:pt>
                <c:pt idx="1">
                  <c:v>7.55</c:v>
                </c:pt>
                <c:pt idx="2">
                  <c:v>7.59</c:v>
                </c:pt>
                <c:pt idx="3">
                  <c:v>7.77</c:v>
                </c:pt>
                <c:pt idx="4">
                  <c:v>7.88</c:v>
                </c:pt>
                <c:pt idx="5">
                  <c:v>8.0500000000000007</c:v>
                </c:pt>
                <c:pt idx="6">
                  <c:v>8.1999999999999993</c:v>
                </c:pt>
                <c:pt idx="7">
                  <c:v>8.2899999999999991</c:v>
                </c:pt>
              </c:numCache>
            </c:numRef>
          </c:val>
          <c:smooth val="0"/>
        </c:ser>
        <c:ser>
          <c:idx val="3"/>
          <c:order val="3"/>
          <c:tx>
            <c:strRef>
              <c:f>DP_LIVE_05102017140839837!$E$78</c:f>
              <c:strCache>
                <c:ptCount val="1"/>
                <c:pt idx="0">
                  <c:v>Royaume-Uni</c:v>
                </c:pt>
              </c:strCache>
            </c:strRef>
          </c:tx>
          <c:cat>
            <c:numRef>
              <c:f>DP_LIVE_05102017140839837!$F$74:$M$74</c:f>
              <c:numCache>
                <c:formatCode>General</c:formatCode>
                <c:ptCount val="8"/>
                <c:pt idx="0">
                  <c:v>2009</c:v>
                </c:pt>
                <c:pt idx="1">
                  <c:v>2010</c:v>
                </c:pt>
                <c:pt idx="2">
                  <c:v>2011</c:v>
                </c:pt>
                <c:pt idx="3">
                  <c:v>2012</c:v>
                </c:pt>
                <c:pt idx="4">
                  <c:v>2013</c:v>
                </c:pt>
                <c:pt idx="5">
                  <c:v>2014</c:v>
                </c:pt>
                <c:pt idx="6">
                  <c:v>2015</c:v>
                </c:pt>
                <c:pt idx="7">
                  <c:v>2016</c:v>
                </c:pt>
              </c:numCache>
            </c:numRef>
          </c:cat>
          <c:val>
            <c:numRef>
              <c:f>DP_LIVE_05102017140839837!$F$78:$M$78</c:f>
              <c:numCache>
                <c:formatCode>0.00</c:formatCode>
                <c:ptCount val="8"/>
                <c:pt idx="0">
                  <c:v>8.5</c:v>
                </c:pt>
                <c:pt idx="1">
                  <c:v>8.7899999999999991</c:v>
                </c:pt>
                <c:pt idx="2">
                  <c:v>8.7799999999999994</c:v>
                </c:pt>
                <c:pt idx="3">
                  <c:v>8.56</c:v>
                </c:pt>
                <c:pt idx="4">
                  <c:v>8.6300000000000008</c:v>
                </c:pt>
                <c:pt idx="5">
                  <c:v>8.91</c:v>
                </c:pt>
                <c:pt idx="6">
                  <c:v>8.99</c:v>
                </c:pt>
                <c:pt idx="7">
                  <c:v>9.25</c:v>
                </c:pt>
              </c:numCache>
            </c:numRef>
          </c:val>
          <c:smooth val="0"/>
        </c:ser>
        <c:ser>
          <c:idx val="4"/>
          <c:order val="4"/>
          <c:tx>
            <c:strRef>
              <c:f>DP_LIVE_05102017140839837!$E$79</c:f>
              <c:strCache>
                <c:ptCount val="1"/>
                <c:pt idx="0">
                  <c:v>UE28</c:v>
                </c:pt>
              </c:strCache>
            </c:strRef>
          </c:tx>
          <c:dLbls>
            <c:dLblPos val="b"/>
            <c:showLegendKey val="0"/>
            <c:showVal val="1"/>
            <c:showCatName val="0"/>
            <c:showSerName val="0"/>
            <c:showPercent val="0"/>
            <c:showBubbleSize val="0"/>
            <c:showLeaderLines val="0"/>
          </c:dLbls>
          <c:cat>
            <c:numRef>
              <c:f>DP_LIVE_05102017140839837!$F$74:$M$74</c:f>
              <c:numCache>
                <c:formatCode>General</c:formatCode>
                <c:ptCount val="8"/>
                <c:pt idx="0">
                  <c:v>2009</c:v>
                </c:pt>
                <c:pt idx="1">
                  <c:v>2010</c:v>
                </c:pt>
                <c:pt idx="2">
                  <c:v>2011</c:v>
                </c:pt>
                <c:pt idx="3">
                  <c:v>2012</c:v>
                </c:pt>
                <c:pt idx="4">
                  <c:v>2013</c:v>
                </c:pt>
                <c:pt idx="5">
                  <c:v>2014</c:v>
                </c:pt>
                <c:pt idx="6">
                  <c:v>2015</c:v>
                </c:pt>
                <c:pt idx="7">
                  <c:v>2016</c:v>
                </c:pt>
              </c:numCache>
            </c:numRef>
          </c:cat>
          <c:val>
            <c:numRef>
              <c:f>DP_LIVE_05102017140839837!$F$79:$M$79</c:f>
              <c:numCache>
                <c:formatCode>0.00</c:formatCode>
                <c:ptCount val="8"/>
                <c:pt idx="0">
                  <c:v>6.58</c:v>
                </c:pt>
                <c:pt idx="1">
                  <c:v>6.84</c:v>
                </c:pt>
                <c:pt idx="2">
                  <c:v>7.09</c:v>
                </c:pt>
                <c:pt idx="3">
                  <c:v>7.2</c:v>
                </c:pt>
                <c:pt idx="4">
                  <c:v>7.47</c:v>
                </c:pt>
                <c:pt idx="5">
                  <c:v>7.7</c:v>
                </c:pt>
                <c:pt idx="6">
                  <c:v>7.78</c:v>
                </c:pt>
                <c:pt idx="7">
                  <c:v>8.0299999999999994</c:v>
                </c:pt>
              </c:numCache>
            </c:numRef>
          </c:val>
          <c:smooth val="0"/>
        </c:ser>
        <c:ser>
          <c:idx val="5"/>
          <c:order val="5"/>
          <c:tx>
            <c:strRef>
              <c:f>DP_LIVE_05102017140839837!$E$80</c:f>
              <c:strCache>
                <c:ptCount val="1"/>
                <c:pt idx="0">
                  <c:v>Etats-Unis</c:v>
                </c:pt>
              </c:strCache>
            </c:strRef>
          </c:tx>
          <c:cat>
            <c:numRef>
              <c:f>DP_LIVE_05102017140839837!$F$74:$M$74</c:f>
              <c:numCache>
                <c:formatCode>General</c:formatCode>
                <c:ptCount val="8"/>
                <c:pt idx="0">
                  <c:v>2009</c:v>
                </c:pt>
                <c:pt idx="1">
                  <c:v>2010</c:v>
                </c:pt>
                <c:pt idx="2">
                  <c:v>2011</c:v>
                </c:pt>
                <c:pt idx="3">
                  <c:v>2012</c:v>
                </c:pt>
                <c:pt idx="4">
                  <c:v>2013</c:v>
                </c:pt>
                <c:pt idx="5">
                  <c:v>2014</c:v>
                </c:pt>
                <c:pt idx="6">
                  <c:v>2015</c:v>
                </c:pt>
                <c:pt idx="7">
                  <c:v>2016</c:v>
                </c:pt>
              </c:numCache>
            </c:numRef>
          </c:cat>
          <c:val>
            <c:numRef>
              <c:f>DP_LIVE_05102017140839837!$F$80:$M$80</c:f>
              <c:numCache>
                <c:formatCode>General</c:formatCode>
                <c:ptCount val="8"/>
                <c:pt idx="0">
                  <c:v>8.07</c:v>
                </c:pt>
                <c:pt idx="1">
                  <c:v>8.8000000000000007</c:v>
                </c:pt>
                <c:pt idx="2">
                  <c:v>8.48</c:v>
                </c:pt>
                <c:pt idx="3">
                  <c:v>8.81</c:v>
                </c:pt>
                <c:pt idx="4">
                  <c:v>8.73</c:v>
                </c:pt>
                <c:pt idx="5">
                  <c:v>8.93</c:v>
                </c:pt>
                <c:pt idx="6">
                  <c:v>9.1</c:v>
                </c:pt>
                <c:pt idx="7">
                  <c:v>9.14</c:v>
                </c:pt>
              </c:numCache>
            </c:numRef>
          </c:val>
          <c:smooth val="0"/>
        </c:ser>
        <c:dLbls>
          <c:showLegendKey val="0"/>
          <c:showVal val="0"/>
          <c:showCatName val="0"/>
          <c:showSerName val="0"/>
          <c:showPercent val="0"/>
          <c:showBubbleSize val="0"/>
        </c:dLbls>
        <c:marker val="1"/>
        <c:smooth val="0"/>
        <c:axId val="84400768"/>
        <c:axId val="84681088"/>
      </c:lineChart>
      <c:catAx>
        <c:axId val="84400768"/>
        <c:scaling>
          <c:orientation val="minMax"/>
        </c:scaling>
        <c:delete val="0"/>
        <c:axPos val="b"/>
        <c:numFmt formatCode="General" sourceLinked="1"/>
        <c:majorTickMark val="out"/>
        <c:minorTickMark val="none"/>
        <c:tickLblPos val="nextTo"/>
        <c:crossAx val="84681088"/>
        <c:crosses val="autoZero"/>
        <c:auto val="1"/>
        <c:lblAlgn val="ctr"/>
        <c:lblOffset val="100"/>
        <c:noMultiLvlLbl val="0"/>
      </c:catAx>
      <c:valAx>
        <c:axId val="84681088"/>
        <c:scaling>
          <c:orientation val="minMax"/>
          <c:max val="11"/>
          <c:min val="6"/>
        </c:scaling>
        <c:delete val="0"/>
        <c:axPos val="l"/>
        <c:numFmt formatCode="0.00" sourceLinked="1"/>
        <c:majorTickMark val="out"/>
        <c:minorTickMark val="none"/>
        <c:tickLblPos val="nextTo"/>
        <c:crossAx val="84400768"/>
        <c:crosses val="autoZero"/>
        <c:crossBetween val="between"/>
      </c:valAx>
    </c:plotArea>
    <c:legend>
      <c:legendPos val="b"/>
      <c:legendEntry>
        <c:idx val="1"/>
        <c:txPr>
          <a:bodyPr/>
          <a:lstStyle/>
          <a:p>
            <a:pPr>
              <a:defRPr sz="2000" b="1"/>
            </a:pPr>
            <a:endParaRPr lang="fr-FR"/>
          </a:p>
        </c:txPr>
      </c:legendEntry>
      <c:overlay val="0"/>
      <c:txPr>
        <a:bodyPr/>
        <a:lstStyle/>
        <a:p>
          <a:pPr>
            <a:defRPr sz="1200"/>
          </a:pPr>
          <a:endParaRPr lang="fr-FR"/>
        </a:p>
      </c:txPr>
    </c:legend>
    <c:plotVisOnly val="1"/>
    <c:dispBlanksAs val="gap"/>
    <c:showDLblsOverMax val="0"/>
  </c:chart>
  <c:txPr>
    <a:bodyPr/>
    <a:lstStyle/>
    <a:p>
      <a:pPr>
        <a:defRPr>
          <a:solidFill>
            <a:schemeClr val="bg1"/>
          </a:solidFill>
        </a:defRPr>
      </a:pPr>
      <a:endParaRPr lang="fr-FR"/>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defRPr/>
            </a:pPr>
            <a:r>
              <a:rPr lang="fr-FR" sz="1400" b="1" i="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Taux de subvention fiscale des dépenses de R&amp;D</a:t>
            </a:r>
            <a:endParaRPr lang="fr-FR" sz="140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p>
            <a:pPr>
              <a:defRPr/>
            </a:pPr>
            <a:r>
              <a:rPr lang="fr-FR" sz="1100" b="0" i="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Source : OCDE, indicateurs des incitations fiscales à la R-D, 2015</a:t>
            </a:r>
          </a:p>
          <a:p>
            <a:pPr>
              <a:defRPr/>
            </a:pPr>
            <a:endParaRPr lang="fr-FR" sz="1400" b="0" i="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p>
            <a:pPr>
              <a:defRPr/>
            </a:pPr>
            <a:endParaRPr lang="fr-FR" sz="14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c:rich>
      </c:tx>
      <c:overlay val="0"/>
    </c:title>
    <c:autoTitleDeleted val="0"/>
    <c:plotArea>
      <c:layout>
        <c:manualLayout>
          <c:xMode val="edge"/>
          <c:yMode val="edge"/>
          <c:x val="8.7445796086387494E-3"/>
          <c:y val="0.15403329778907338"/>
          <c:w val="0.98906927548920154"/>
          <c:h val="0.84098650145001475"/>
        </c:manualLayout>
      </c:layout>
      <c:barChart>
        <c:barDir val="col"/>
        <c:grouping val="clustered"/>
        <c:varyColors val="0"/>
        <c:ser>
          <c:idx val="0"/>
          <c:order val="0"/>
          <c:tx>
            <c:strRef>
              <c:f>'CostR&amp;D_TaxSubsidy_f'!$C$13</c:f>
              <c:strCache>
                <c:ptCount val="1"/>
                <c:pt idx="0">
                  <c:v>Grandes entreprises bénéficiaires</c:v>
                </c:pt>
              </c:strCache>
            </c:strRef>
          </c:tx>
          <c:spPr>
            <a:solidFill>
              <a:srgbClr val="C7B2D6"/>
            </a:solidFill>
            <a:ln w="28575">
              <a:noFill/>
            </a:ln>
          </c:spPr>
          <c:invertIfNegative val="0"/>
          <c:cat>
            <c:strRef>
              <c:f>'CostR&amp;D_TaxSubsidy_f'!$B$14:$B$33</c:f>
              <c:strCache>
                <c:ptCount val="20"/>
                <c:pt idx="0">
                  <c:v>FRA</c:v>
                </c:pt>
                <c:pt idx="1">
                  <c:v>PRT</c:v>
                </c:pt>
                <c:pt idx="2">
                  <c:v>ESP</c:v>
                </c:pt>
                <c:pt idx="3">
                  <c:v>CAN</c:v>
                </c:pt>
                <c:pt idx="4">
                  <c:v>GBR</c:v>
                </c:pt>
                <c:pt idx="5">
                  <c:v>IRL</c:v>
                </c:pt>
                <c:pt idx="6">
                  <c:v>CHL</c:v>
                </c:pt>
                <c:pt idx="7">
                  <c:v>KOR</c:v>
                </c:pt>
                <c:pt idx="8">
                  <c:v>TUR</c:v>
                </c:pt>
                <c:pt idx="9">
                  <c:v>CZE</c:v>
                </c:pt>
                <c:pt idx="10">
                  <c:v>ISL</c:v>
                </c:pt>
                <c:pt idx="11">
                  <c:v>NLD</c:v>
                </c:pt>
                <c:pt idx="12">
                  <c:v>AUS</c:v>
                </c:pt>
                <c:pt idx="13">
                  <c:v>NOR</c:v>
                </c:pt>
                <c:pt idx="14">
                  <c:v>SVN</c:v>
                </c:pt>
                <c:pt idx="15">
                  <c:v>HUN</c:v>
                </c:pt>
                <c:pt idx="16">
                  <c:v>ZAF</c:v>
                </c:pt>
                <c:pt idx="17">
                  <c:v>BRA</c:v>
                </c:pt>
                <c:pt idx="18">
                  <c:v>CHN</c:v>
                </c:pt>
                <c:pt idx="19">
                  <c:v>JPN</c:v>
                </c:pt>
              </c:strCache>
            </c:strRef>
          </c:cat>
          <c:val>
            <c:numRef>
              <c:f>'CostR&amp;D_TaxSubsidy_f'!$C$14:$C$33</c:f>
              <c:numCache>
                <c:formatCode>0.00</c:formatCode>
                <c:ptCount val="20"/>
                <c:pt idx="0">
                  <c:v>0.26</c:v>
                </c:pt>
                <c:pt idx="1">
                  <c:v>0.36</c:v>
                </c:pt>
                <c:pt idx="2">
                  <c:v>0.37</c:v>
                </c:pt>
                <c:pt idx="3">
                  <c:v>0.13</c:v>
                </c:pt>
                <c:pt idx="4">
                  <c:v>0.1</c:v>
                </c:pt>
                <c:pt idx="5">
                  <c:v>0.28999999999999998</c:v>
                </c:pt>
                <c:pt idx="6">
                  <c:v>0.13</c:v>
                </c:pt>
                <c:pt idx="7">
                  <c:v>0.04</c:v>
                </c:pt>
                <c:pt idx="8">
                  <c:v>0.23</c:v>
                </c:pt>
                <c:pt idx="9">
                  <c:v>0.23</c:v>
                </c:pt>
                <c:pt idx="10">
                  <c:v>0.22</c:v>
                </c:pt>
                <c:pt idx="11">
                  <c:v>0.16</c:v>
                </c:pt>
                <c:pt idx="12">
                  <c:v>0.08</c:v>
                </c:pt>
                <c:pt idx="13">
                  <c:v>0.04</c:v>
                </c:pt>
                <c:pt idx="14">
                  <c:v>0.19</c:v>
                </c:pt>
                <c:pt idx="15">
                  <c:v>0.28000000000000003</c:v>
                </c:pt>
                <c:pt idx="16">
                  <c:v>0.16</c:v>
                </c:pt>
                <c:pt idx="17">
                  <c:v>0.26</c:v>
                </c:pt>
                <c:pt idx="18">
                  <c:v>0.15</c:v>
                </c:pt>
                <c:pt idx="19">
                  <c:v>0.13</c:v>
                </c:pt>
              </c:numCache>
            </c:numRef>
          </c:val>
        </c:ser>
        <c:dLbls>
          <c:showLegendKey val="0"/>
          <c:showVal val="0"/>
          <c:showCatName val="0"/>
          <c:showSerName val="0"/>
          <c:showPercent val="0"/>
          <c:showBubbleSize val="0"/>
        </c:dLbls>
        <c:gapWidth val="46"/>
        <c:overlap val="-28"/>
        <c:axId val="84748544"/>
        <c:axId val="84758912"/>
      </c:barChart>
      <c:lineChart>
        <c:grouping val="standard"/>
        <c:varyColors val="0"/>
        <c:ser>
          <c:idx val="1"/>
          <c:order val="1"/>
          <c:tx>
            <c:strRef>
              <c:f>'CostR&amp;D_TaxSubsidy_f'!$D$13</c:f>
              <c:strCache>
                <c:ptCount val="1"/>
                <c:pt idx="0">
                  <c:v>PME bénéficiaires</c:v>
                </c:pt>
              </c:strCache>
            </c:strRef>
          </c:tx>
          <c:spPr>
            <a:ln w="25400">
              <a:noFill/>
            </a:ln>
          </c:spPr>
          <c:marker>
            <c:symbol val="none"/>
          </c:marker>
          <c:cat>
            <c:strRef>
              <c:f>'CostR&amp;D_TaxSubsidy_f'!$B$14:$B$33</c:f>
              <c:strCache>
                <c:ptCount val="20"/>
                <c:pt idx="0">
                  <c:v>FRA</c:v>
                </c:pt>
                <c:pt idx="1">
                  <c:v>PRT</c:v>
                </c:pt>
                <c:pt idx="2">
                  <c:v>ESP</c:v>
                </c:pt>
                <c:pt idx="3">
                  <c:v>CAN</c:v>
                </c:pt>
                <c:pt idx="4">
                  <c:v>GBR</c:v>
                </c:pt>
                <c:pt idx="5">
                  <c:v>IRL</c:v>
                </c:pt>
                <c:pt idx="6">
                  <c:v>CHL</c:v>
                </c:pt>
                <c:pt idx="7">
                  <c:v>KOR</c:v>
                </c:pt>
                <c:pt idx="8">
                  <c:v>TUR</c:v>
                </c:pt>
                <c:pt idx="9">
                  <c:v>CZE</c:v>
                </c:pt>
                <c:pt idx="10">
                  <c:v>ISL</c:v>
                </c:pt>
                <c:pt idx="11">
                  <c:v>NLD</c:v>
                </c:pt>
                <c:pt idx="12">
                  <c:v>AUS</c:v>
                </c:pt>
                <c:pt idx="13">
                  <c:v>NOR</c:v>
                </c:pt>
                <c:pt idx="14">
                  <c:v>SVN</c:v>
                </c:pt>
                <c:pt idx="15">
                  <c:v>HUN</c:v>
                </c:pt>
                <c:pt idx="16">
                  <c:v>ZAF</c:v>
                </c:pt>
                <c:pt idx="17">
                  <c:v>BRA</c:v>
                </c:pt>
                <c:pt idx="18">
                  <c:v>CHN</c:v>
                </c:pt>
                <c:pt idx="19">
                  <c:v>JPN</c:v>
                </c:pt>
              </c:strCache>
            </c:strRef>
          </c:cat>
          <c:val>
            <c:numRef>
              <c:f>'CostR&amp;D_TaxSubsidy_f'!$D$14:$D$33</c:f>
              <c:numCache>
                <c:formatCode>0.00</c:formatCode>
                <c:ptCount val="20"/>
                <c:pt idx="0">
                  <c:v>0.43</c:v>
                </c:pt>
                <c:pt idx="1">
                  <c:v>0.37</c:v>
                </c:pt>
                <c:pt idx="2">
                  <c:v>0.37</c:v>
                </c:pt>
                <c:pt idx="3">
                  <c:v>0.3</c:v>
                </c:pt>
                <c:pt idx="4">
                  <c:v>0.28999999999999998</c:v>
                </c:pt>
                <c:pt idx="5">
                  <c:v>0.28999999999999998</c:v>
                </c:pt>
                <c:pt idx="6">
                  <c:v>0.28999999999999998</c:v>
                </c:pt>
                <c:pt idx="7">
                  <c:v>0.26</c:v>
                </c:pt>
                <c:pt idx="8">
                  <c:v>0.23</c:v>
                </c:pt>
                <c:pt idx="9">
                  <c:v>0.23</c:v>
                </c:pt>
                <c:pt idx="10">
                  <c:v>0.22</c:v>
                </c:pt>
                <c:pt idx="11">
                  <c:v>0.22</c:v>
                </c:pt>
                <c:pt idx="12">
                  <c:v>0.2</c:v>
                </c:pt>
                <c:pt idx="13">
                  <c:v>0.19</c:v>
                </c:pt>
                <c:pt idx="14">
                  <c:v>0.19</c:v>
                </c:pt>
                <c:pt idx="15">
                  <c:v>0.19</c:v>
                </c:pt>
                <c:pt idx="16">
                  <c:v>0.16</c:v>
                </c:pt>
                <c:pt idx="17">
                  <c:v>0.16</c:v>
                </c:pt>
                <c:pt idx="18">
                  <c:v>0.15</c:v>
                </c:pt>
                <c:pt idx="19">
                  <c:v>0.15</c:v>
                </c:pt>
              </c:numCache>
            </c:numRef>
          </c:val>
          <c:smooth val="0"/>
        </c:ser>
        <c:dLbls>
          <c:showLegendKey val="0"/>
          <c:showVal val="0"/>
          <c:showCatName val="0"/>
          <c:showSerName val="0"/>
          <c:showPercent val="0"/>
          <c:showBubbleSize val="0"/>
        </c:dLbls>
        <c:dropLines>
          <c:spPr>
            <a:ln w="38100">
              <a:solidFill>
                <a:srgbClr val="8B73B3"/>
              </a:solidFill>
            </a:ln>
          </c:spPr>
        </c:dropLines>
        <c:marker val="1"/>
        <c:smooth val="0"/>
        <c:axId val="84748544"/>
        <c:axId val="84758912"/>
      </c:lineChart>
      <c:lineChart>
        <c:grouping val="standard"/>
        <c:varyColors val="0"/>
        <c:ser>
          <c:idx val="2"/>
          <c:order val="2"/>
          <c:tx>
            <c:strRef>
              <c:f>'CostR&amp;D_TaxSubsidy_f'!$E$13</c:f>
              <c:strCache>
                <c:ptCount val="1"/>
                <c:pt idx="0">
                  <c:v>Grandes entreprises déficitaires</c:v>
                </c:pt>
              </c:strCache>
            </c:strRef>
          </c:tx>
          <c:spPr>
            <a:ln w="25400">
              <a:noFill/>
            </a:ln>
          </c:spPr>
          <c:marker>
            <c:symbol val="diamond"/>
            <c:size val="8"/>
            <c:spPr>
              <a:solidFill>
                <a:schemeClr val="bg1"/>
              </a:solidFill>
              <a:ln w="6350">
                <a:solidFill>
                  <a:srgbClr val="000000"/>
                </a:solidFill>
                <a:prstDash val="solid"/>
              </a:ln>
            </c:spPr>
          </c:marker>
          <c:cat>
            <c:strRef>
              <c:f>'CostR&amp;D_TaxSubsidy_f'!$B$14:$B$33</c:f>
              <c:strCache>
                <c:ptCount val="20"/>
                <c:pt idx="0">
                  <c:v>FRA</c:v>
                </c:pt>
                <c:pt idx="1">
                  <c:v>PRT</c:v>
                </c:pt>
                <c:pt idx="2">
                  <c:v>ESP</c:v>
                </c:pt>
                <c:pt idx="3">
                  <c:v>CAN</c:v>
                </c:pt>
                <c:pt idx="4">
                  <c:v>GBR</c:v>
                </c:pt>
                <c:pt idx="5">
                  <c:v>IRL</c:v>
                </c:pt>
                <c:pt idx="6">
                  <c:v>CHL</c:v>
                </c:pt>
                <c:pt idx="7">
                  <c:v>KOR</c:v>
                </c:pt>
                <c:pt idx="8">
                  <c:v>TUR</c:v>
                </c:pt>
                <c:pt idx="9">
                  <c:v>CZE</c:v>
                </c:pt>
                <c:pt idx="10">
                  <c:v>ISL</c:v>
                </c:pt>
                <c:pt idx="11">
                  <c:v>NLD</c:v>
                </c:pt>
                <c:pt idx="12">
                  <c:v>AUS</c:v>
                </c:pt>
                <c:pt idx="13">
                  <c:v>NOR</c:v>
                </c:pt>
                <c:pt idx="14">
                  <c:v>SVN</c:v>
                </c:pt>
                <c:pt idx="15">
                  <c:v>HUN</c:v>
                </c:pt>
                <c:pt idx="16">
                  <c:v>ZAF</c:v>
                </c:pt>
                <c:pt idx="17">
                  <c:v>BRA</c:v>
                </c:pt>
                <c:pt idx="18">
                  <c:v>CHN</c:v>
                </c:pt>
                <c:pt idx="19">
                  <c:v>JPN</c:v>
                </c:pt>
              </c:strCache>
            </c:strRef>
          </c:cat>
          <c:val>
            <c:numRef>
              <c:f>'CostR&amp;D_TaxSubsidy_f'!$E$14:$E$33</c:f>
              <c:numCache>
                <c:formatCode>0.00</c:formatCode>
                <c:ptCount val="20"/>
                <c:pt idx="0">
                  <c:v>0.22</c:v>
                </c:pt>
                <c:pt idx="1">
                  <c:v>0.28000000000000003</c:v>
                </c:pt>
                <c:pt idx="2">
                  <c:v>0.28999999999999998</c:v>
                </c:pt>
                <c:pt idx="3">
                  <c:v>0.1</c:v>
                </c:pt>
                <c:pt idx="4">
                  <c:v>0.1</c:v>
                </c:pt>
                <c:pt idx="5">
                  <c:v>0.23</c:v>
                </c:pt>
                <c:pt idx="6">
                  <c:v>0.1</c:v>
                </c:pt>
                <c:pt idx="7">
                  <c:v>0.03</c:v>
                </c:pt>
                <c:pt idx="8">
                  <c:v>0.18</c:v>
                </c:pt>
                <c:pt idx="9">
                  <c:v>0.17</c:v>
                </c:pt>
                <c:pt idx="10">
                  <c:v>0.22</c:v>
                </c:pt>
                <c:pt idx="11">
                  <c:v>0.14000000000000001</c:v>
                </c:pt>
                <c:pt idx="12">
                  <c:v>0.06</c:v>
                </c:pt>
                <c:pt idx="13">
                  <c:v>0.04</c:v>
                </c:pt>
                <c:pt idx="14">
                  <c:v>0.15</c:v>
                </c:pt>
                <c:pt idx="15">
                  <c:v>0.09</c:v>
                </c:pt>
                <c:pt idx="16">
                  <c:v>0.13</c:v>
                </c:pt>
                <c:pt idx="17">
                  <c:v>-0.01</c:v>
                </c:pt>
                <c:pt idx="18">
                  <c:v>0.12</c:v>
                </c:pt>
                <c:pt idx="19">
                  <c:v>-0.02</c:v>
                </c:pt>
              </c:numCache>
            </c:numRef>
          </c:val>
          <c:smooth val="0"/>
        </c:ser>
        <c:ser>
          <c:idx val="3"/>
          <c:order val="3"/>
          <c:tx>
            <c:strRef>
              <c:f>'CostR&amp;D_TaxSubsidy_f'!$F$13</c:f>
              <c:strCache>
                <c:ptCount val="1"/>
                <c:pt idx="0">
                  <c:v>PME déficitaires</c:v>
                </c:pt>
              </c:strCache>
            </c:strRef>
          </c:tx>
          <c:spPr>
            <a:ln w="25400">
              <a:noFill/>
            </a:ln>
          </c:spPr>
          <c:marker>
            <c:symbol val="diamond"/>
            <c:size val="4"/>
            <c:spPr>
              <a:solidFill>
                <a:schemeClr val="accent4">
                  <a:lumMod val="75000"/>
                </a:schemeClr>
              </a:solidFill>
              <a:ln w="3175">
                <a:solidFill>
                  <a:srgbClr val="000000"/>
                </a:solidFill>
                <a:prstDash val="solid"/>
              </a:ln>
            </c:spPr>
          </c:marker>
          <c:cat>
            <c:strRef>
              <c:f>'CostR&amp;D_TaxSubsidy_f'!$B$14:$B$33</c:f>
              <c:strCache>
                <c:ptCount val="20"/>
                <c:pt idx="0">
                  <c:v>FRA</c:v>
                </c:pt>
                <c:pt idx="1">
                  <c:v>PRT</c:v>
                </c:pt>
                <c:pt idx="2">
                  <c:v>ESP</c:v>
                </c:pt>
                <c:pt idx="3">
                  <c:v>CAN</c:v>
                </c:pt>
                <c:pt idx="4">
                  <c:v>GBR</c:v>
                </c:pt>
                <c:pt idx="5">
                  <c:v>IRL</c:v>
                </c:pt>
                <c:pt idx="6">
                  <c:v>CHL</c:v>
                </c:pt>
                <c:pt idx="7">
                  <c:v>KOR</c:v>
                </c:pt>
                <c:pt idx="8">
                  <c:v>TUR</c:v>
                </c:pt>
                <c:pt idx="9">
                  <c:v>CZE</c:v>
                </c:pt>
                <c:pt idx="10">
                  <c:v>ISL</c:v>
                </c:pt>
                <c:pt idx="11">
                  <c:v>NLD</c:v>
                </c:pt>
                <c:pt idx="12">
                  <c:v>AUS</c:v>
                </c:pt>
                <c:pt idx="13">
                  <c:v>NOR</c:v>
                </c:pt>
                <c:pt idx="14">
                  <c:v>SVN</c:v>
                </c:pt>
                <c:pt idx="15">
                  <c:v>HUN</c:v>
                </c:pt>
                <c:pt idx="16">
                  <c:v>ZAF</c:v>
                </c:pt>
                <c:pt idx="17">
                  <c:v>BRA</c:v>
                </c:pt>
                <c:pt idx="18">
                  <c:v>CHN</c:v>
                </c:pt>
                <c:pt idx="19">
                  <c:v>JPN</c:v>
                </c:pt>
              </c:strCache>
            </c:strRef>
          </c:cat>
          <c:val>
            <c:numRef>
              <c:f>'CostR&amp;D_TaxSubsidy_f'!$F$14:$F$33</c:f>
              <c:numCache>
                <c:formatCode>0.00</c:formatCode>
                <c:ptCount val="20"/>
                <c:pt idx="0">
                  <c:v>0.43</c:v>
                </c:pt>
                <c:pt idx="1">
                  <c:v>0.28999999999999998</c:v>
                </c:pt>
                <c:pt idx="2">
                  <c:v>0.28999999999999998</c:v>
                </c:pt>
                <c:pt idx="3">
                  <c:v>0.28999999999999998</c:v>
                </c:pt>
                <c:pt idx="4">
                  <c:v>0.28999999999999998</c:v>
                </c:pt>
                <c:pt idx="5">
                  <c:v>0.23</c:v>
                </c:pt>
                <c:pt idx="6">
                  <c:v>0.23</c:v>
                </c:pt>
                <c:pt idx="7">
                  <c:v>0.21</c:v>
                </c:pt>
                <c:pt idx="8">
                  <c:v>0.18</c:v>
                </c:pt>
                <c:pt idx="9">
                  <c:v>0.17</c:v>
                </c:pt>
                <c:pt idx="10">
                  <c:v>0.22</c:v>
                </c:pt>
                <c:pt idx="11">
                  <c:v>0.2</c:v>
                </c:pt>
                <c:pt idx="12">
                  <c:v>0.2</c:v>
                </c:pt>
                <c:pt idx="13">
                  <c:v>0.2</c:v>
                </c:pt>
                <c:pt idx="14">
                  <c:v>0.15</c:v>
                </c:pt>
                <c:pt idx="15">
                  <c:v>0.11</c:v>
                </c:pt>
                <c:pt idx="16">
                  <c:v>0.13</c:v>
                </c:pt>
                <c:pt idx="17">
                  <c:v>-0.01</c:v>
                </c:pt>
                <c:pt idx="18">
                  <c:v>0.12</c:v>
                </c:pt>
                <c:pt idx="19">
                  <c:v>-0.01</c:v>
                </c:pt>
              </c:numCache>
            </c:numRef>
          </c:val>
          <c:smooth val="0"/>
        </c:ser>
        <c:dLbls>
          <c:showLegendKey val="0"/>
          <c:showVal val="0"/>
          <c:showCatName val="0"/>
          <c:showSerName val="0"/>
          <c:showPercent val="0"/>
          <c:showBubbleSize val="0"/>
        </c:dLbls>
        <c:marker val="1"/>
        <c:smooth val="0"/>
        <c:axId val="84760448"/>
        <c:axId val="84761984"/>
      </c:lineChart>
      <c:catAx>
        <c:axId val="84748544"/>
        <c:scaling>
          <c:orientation val="minMax"/>
        </c:scaling>
        <c:delete val="0"/>
        <c:axPos val="b"/>
        <c:numFmt formatCode="0.00" sourceLinked="1"/>
        <c:majorTickMark val="in"/>
        <c:minorTickMark val="none"/>
        <c:tickLblPos val="low"/>
        <c:spPr>
          <a:noFill/>
          <a:ln w="9525">
            <a:solidFill>
              <a:schemeClr val="bg1"/>
            </a:solidFill>
            <a:prstDash val="solid"/>
          </a:ln>
          <a:extLst>
            <a:ext uri="{909E8E84-426E-40DD-AFC4-6F175D3DCCD1}">
              <a14:hiddenFill xmlns:a14="http://schemas.microsoft.com/office/drawing/2010/main">
                <a:noFill/>
              </a14:hiddenFill>
            </a:ext>
          </a:extLst>
        </c:spPr>
        <c:txPr>
          <a:bodyPr rot="-2700000" vert="horz"/>
          <a:lstStyle/>
          <a:p>
            <a:pPr>
              <a:defRPr/>
            </a:pPr>
            <a:endParaRPr lang="fr-FR"/>
          </a:p>
        </c:txPr>
        <c:crossAx val="84758912"/>
        <c:crosses val="autoZero"/>
        <c:auto val="1"/>
        <c:lblAlgn val="ctr"/>
        <c:lblOffset val="0"/>
        <c:tickLblSkip val="1"/>
        <c:noMultiLvlLbl val="0"/>
      </c:catAx>
      <c:valAx>
        <c:axId val="84758912"/>
        <c:scaling>
          <c:orientation val="minMax"/>
          <c:max val="0.5"/>
          <c:min val="0"/>
        </c:scaling>
        <c:delete val="0"/>
        <c:axPos val="l"/>
        <c:numFmt formatCode="#\ ##0.0" sourceLinked="0"/>
        <c:majorTickMark val="in"/>
        <c:minorTickMark val="none"/>
        <c:tickLblPos val="nextTo"/>
        <c:spPr>
          <a:noFill/>
          <a:ln w="9525">
            <a:solidFill>
              <a:schemeClr val="bg1"/>
            </a:solidFill>
            <a:prstDash val="solid"/>
          </a:ln>
          <a:extLst>
            <a:ext uri="{909E8E84-426E-40DD-AFC4-6F175D3DCCD1}">
              <a14:hiddenFill xmlns:a14="http://schemas.microsoft.com/office/drawing/2010/main">
                <a:noFill/>
              </a14:hiddenFill>
            </a:ext>
          </a:extLst>
        </c:spPr>
        <c:txPr>
          <a:bodyPr rot="0" vert="horz"/>
          <a:lstStyle/>
          <a:p>
            <a:pPr>
              <a:defRPr/>
            </a:pPr>
            <a:endParaRPr lang="fr-FR"/>
          </a:p>
        </c:txPr>
        <c:crossAx val="84748544"/>
        <c:crosses val="autoZero"/>
        <c:crossBetween val="between"/>
      </c:valAx>
      <c:catAx>
        <c:axId val="84760448"/>
        <c:scaling>
          <c:orientation val="minMax"/>
        </c:scaling>
        <c:delete val="1"/>
        <c:axPos val="t"/>
        <c:majorTickMark val="out"/>
        <c:minorTickMark val="none"/>
        <c:tickLblPos val="nextTo"/>
        <c:crossAx val="84761984"/>
        <c:crosses val="max"/>
        <c:auto val="1"/>
        <c:lblAlgn val="ctr"/>
        <c:lblOffset val="100"/>
        <c:noMultiLvlLbl val="0"/>
      </c:catAx>
      <c:valAx>
        <c:axId val="84761984"/>
        <c:scaling>
          <c:orientation val="minMax"/>
          <c:max val="0.60000000000000009"/>
          <c:min val="-0.1"/>
        </c:scaling>
        <c:delete val="1"/>
        <c:axPos val="r"/>
        <c:numFmt formatCode="0.00" sourceLinked="1"/>
        <c:majorTickMark val="out"/>
        <c:minorTickMark val="none"/>
        <c:tickLblPos val="nextTo"/>
        <c:crossAx val="84760448"/>
        <c:crosses val="max"/>
        <c:crossBetween val="between"/>
      </c:valAx>
      <c:spPr>
        <a:noFill/>
        <a:ln w="25400">
          <a:noFill/>
        </a:ln>
      </c:spPr>
    </c:plotArea>
    <c:legend>
      <c:legendPos val="r"/>
      <c:layout>
        <c:manualLayout>
          <c:xMode val="edge"/>
          <c:yMode val="edge"/>
          <c:x val="6.2817753361152778E-2"/>
          <c:y val="0.16936463171213934"/>
          <c:w val="0.93461745734362245"/>
          <c:h val="7.4703255376660005E-2"/>
        </c:manualLayout>
      </c:layout>
      <c:overlay val="1"/>
      <c:spPr>
        <a:noFill/>
        <a:ln w="25400">
          <a:noFill/>
        </a:ln>
      </c:spPr>
      <c:txPr>
        <a:bodyPr/>
        <a:lstStyle/>
        <a:p>
          <a:pPr>
            <a:defRPr sz="1100"/>
          </a:pPr>
          <a:endParaRPr lang="fr-FR"/>
        </a:p>
      </c:txPr>
    </c:legend>
    <c:plotVisOnly val="1"/>
    <c:dispBlanksAs val="gap"/>
    <c:showDLblsOverMax val="1"/>
  </c:chart>
  <c:spPr>
    <a:solidFill>
      <a:srgbClr val="002060">
        <a:alpha val="0"/>
      </a:srgbClr>
    </a:solidFill>
    <a:ln>
      <a:noFill/>
    </a:ln>
    <a:extLst/>
  </c:spPr>
  <c:txPr>
    <a:bodyPr/>
    <a:lstStyle/>
    <a:p>
      <a:pPr>
        <a:defRPr sz="900" b="0" i="0" u="none" strike="noStrike" baseline="0">
          <a:solidFill>
            <a:schemeClr val="bg1"/>
          </a:solidFill>
          <a:latin typeface="Arial"/>
          <a:ea typeface="Arial"/>
          <a:cs typeface="Arial"/>
        </a:defRPr>
      </a:pPr>
      <a:endParaRPr lang="fr-FR"/>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sz="1600" dirty="0" err="1"/>
              <a:t>Nombre</a:t>
            </a:r>
            <a:r>
              <a:rPr lang="en-US" sz="1600" dirty="0"/>
              <a:t> </a:t>
            </a:r>
            <a:r>
              <a:rPr lang="en-US" sz="1600" dirty="0" smtClean="0"/>
              <a:t>de </a:t>
            </a:r>
            <a:r>
              <a:rPr lang="en-US" sz="1600" dirty="0" err="1" smtClean="0"/>
              <a:t>décisions</a:t>
            </a:r>
            <a:r>
              <a:rPr lang="en-US" sz="1600" dirty="0" smtClean="0"/>
              <a:t> </a:t>
            </a:r>
            <a:r>
              <a:rPr lang="en-US" sz="1600" dirty="0" err="1" smtClean="0"/>
              <a:t>d’investissement</a:t>
            </a:r>
            <a:r>
              <a:rPr lang="en-US" sz="1600" dirty="0" smtClean="0"/>
              <a:t> </a:t>
            </a:r>
            <a:r>
              <a:rPr lang="en-US" sz="1600" dirty="0" err="1" smtClean="0"/>
              <a:t>dans</a:t>
            </a:r>
            <a:r>
              <a:rPr lang="en-US" sz="1600" dirty="0" smtClean="0"/>
              <a:t> des </a:t>
            </a:r>
            <a:r>
              <a:rPr lang="en-US" sz="1600" dirty="0" err="1" smtClean="0"/>
              <a:t>projets</a:t>
            </a:r>
            <a:r>
              <a:rPr lang="en-US" sz="1600" dirty="0" smtClean="0"/>
              <a:t> </a:t>
            </a:r>
            <a:r>
              <a:rPr lang="en-US" sz="1600" dirty="0"/>
              <a:t>de R&amp;D</a:t>
            </a:r>
          </a:p>
          <a:p>
            <a:pPr>
              <a:defRPr/>
            </a:pPr>
            <a:r>
              <a:rPr lang="en-US" sz="1050" b="0" dirty="0"/>
              <a:t>Source : Business France</a:t>
            </a:r>
          </a:p>
        </c:rich>
      </c:tx>
      <c:overlay val="0"/>
    </c:title>
    <c:autoTitleDeleted val="0"/>
    <c:plotArea>
      <c:layout>
        <c:manualLayout>
          <c:layoutTarget val="inner"/>
          <c:xMode val="edge"/>
          <c:yMode val="edge"/>
          <c:x val="2.1075985641777342E-2"/>
          <c:y val="5.6033679230342644E-2"/>
          <c:w val="0.95784802871644537"/>
          <c:h val="0.87891091822536538"/>
        </c:manualLayout>
      </c:layout>
      <c:barChart>
        <c:barDir val="col"/>
        <c:grouping val="clustered"/>
        <c:varyColors val="0"/>
        <c:ser>
          <c:idx val="1"/>
          <c:order val="0"/>
          <c:tx>
            <c:strRef>
              <c:f>DP_LIVE_05102017140839837!$E$126</c:f>
              <c:strCache>
                <c:ptCount val="1"/>
                <c:pt idx="0">
                  <c:v>Nombre de projets de R&amp;D</c:v>
                </c:pt>
              </c:strCache>
            </c:strRef>
          </c:tx>
          <c:spPr>
            <a:solidFill>
              <a:srgbClr val="9C1C27"/>
            </a:solidFill>
          </c:spPr>
          <c:invertIfNegative val="0"/>
          <c:dLbls>
            <c:txPr>
              <a:bodyPr/>
              <a:lstStyle/>
              <a:p>
                <a:pPr>
                  <a:defRPr sz="1600" b="1"/>
                </a:pPr>
                <a:endParaRPr lang="fr-FR"/>
              </a:p>
            </c:txPr>
            <c:dLblPos val="inEnd"/>
            <c:showLegendKey val="0"/>
            <c:showVal val="1"/>
            <c:showCatName val="0"/>
            <c:showSerName val="0"/>
            <c:showPercent val="0"/>
            <c:showBubbleSize val="0"/>
            <c:showLeaderLines val="0"/>
          </c:dLbls>
          <c:trendline>
            <c:spPr>
              <a:ln w="25400">
                <a:solidFill>
                  <a:srgbClr val="9C1C27">
                    <a:alpha val="96000"/>
                  </a:srgbClr>
                </a:solidFill>
                <a:prstDash val="sysDot"/>
              </a:ln>
            </c:spPr>
            <c:trendlineType val="exp"/>
            <c:dispRSqr val="0"/>
            <c:dispEq val="0"/>
          </c:trendline>
          <c:cat>
            <c:numRef>
              <c:f>DP_LIVE_05102017140839837!$D$127:$D$135</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DP_LIVE_05102017140839837!$E$127:$E$135</c:f>
              <c:numCache>
                <c:formatCode>General</c:formatCode>
                <c:ptCount val="9"/>
                <c:pt idx="0">
                  <c:v>23</c:v>
                </c:pt>
                <c:pt idx="1">
                  <c:v>51</c:v>
                </c:pt>
                <c:pt idx="2">
                  <c:v>73</c:v>
                </c:pt>
                <c:pt idx="3">
                  <c:v>51</c:v>
                </c:pt>
                <c:pt idx="4">
                  <c:v>58</c:v>
                </c:pt>
                <c:pt idx="5">
                  <c:v>77</c:v>
                </c:pt>
                <c:pt idx="6">
                  <c:v>91</c:v>
                </c:pt>
                <c:pt idx="7">
                  <c:v>87</c:v>
                </c:pt>
                <c:pt idx="8">
                  <c:v>115</c:v>
                </c:pt>
              </c:numCache>
            </c:numRef>
          </c:val>
        </c:ser>
        <c:dLbls>
          <c:showLegendKey val="0"/>
          <c:showVal val="0"/>
          <c:showCatName val="0"/>
          <c:showSerName val="0"/>
          <c:showPercent val="0"/>
          <c:showBubbleSize val="0"/>
        </c:dLbls>
        <c:gapWidth val="150"/>
        <c:axId val="85272448"/>
        <c:axId val="85273984"/>
      </c:barChart>
      <c:catAx>
        <c:axId val="85272448"/>
        <c:scaling>
          <c:orientation val="minMax"/>
        </c:scaling>
        <c:delete val="0"/>
        <c:axPos val="b"/>
        <c:numFmt formatCode="General" sourceLinked="1"/>
        <c:majorTickMark val="out"/>
        <c:minorTickMark val="none"/>
        <c:tickLblPos val="nextTo"/>
        <c:txPr>
          <a:bodyPr/>
          <a:lstStyle/>
          <a:p>
            <a:pPr>
              <a:defRPr sz="1050"/>
            </a:pPr>
            <a:endParaRPr lang="fr-FR"/>
          </a:p>
        </c:txPr>
        <c:crossAx val="85273984"/>
        <c:crosses val="autoZero"/>
        <c:auto val="1"/>
        <c:lblAlgn val="ctr"/>
        <c:lblOffset val="100"/>
        <c:noMultiLvlLbl val="0"/>
      </c:catAx>
      <c:valAx>
        <c:axId val="85273984"/>
        <c:scaling>
          <c:orientation val="minMax"/>
        </c:scaling>
        <c:delete val="1"/>
        <c:axPos val="l"/>
        <c:numFmt formatCode="General" sourceLinked="1"/>
        <c:majorTickMark val="out"/>
        <c:minorTickMark val="none"/>
        <c:tickLblPos val="nextTo"/>
        <c:crossAx val="85272448"/>
        <c:crossesAt val="1"/>
        <c:crossBetween val="between"/>
      </c:valAx>
    </c:plotArea>
    <c:plotVisOnly val="1"/>
    <c:dispBlanksAs val="gap"/>
    <c:showDLblsOverMax val="0"/>
  </c:chart>
  <c:txPr>
    <a:bodyPr/>
    <a:lstStyle/>
    <a:p>
      <a:pPr>
        <a:defRPr>
          <a:solidFill>
            <a:schemeClr val="bg1"/>
          </a:solidFill>
          <a:latin typeface="Verdana" panose="020B0604030504040204" pitchFamily="34" charset="0"/>
          <a:ea typeface="Verdana" panose="020B0604030504040204" pitchFamily="34" charset="0"/>
          <a:cs typeface="Verdana" panose="020B0604030504040204" pitchFamily="34" charset="0"/>
        </a:defRPr>
      </a:pPr>
      <a:endParaRPr lang="fr-FR"/>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r-FR" sz="1600" dirty="0"/>
              <a:t>Créations d’entreprises par pays en Europe (2014)</a:t>
            </a:r>
          </a:p>
        </c:rich>
      </c:tx>
      <c:layout>
        <c:manualLayout>
          <c:xMode val="edge"/>
          <c:yMode val="edge"/>
          <c:x val="0.11141387547632878"/>
          <c:y val="1.5618990795336931E-2"/>
        </c:manualLayout>
      </c:layout>
      <c:overlay val="0"/>
      <c:spPr>
        <a:noFill/>
      </c:spPr>
    </c:title>
    <c:autoTitleDeleted val="0"/>
    <c:plotArea>
      <c:layout/>
      <c:barChart>
        <c:barDir val="col"/>
        <c:grouping val="clustered"/>
        <c:varyColors val="0"/>
        <c:ser>
          <c:idx val="0"/>
          <c:order val="0"/>
          <c:tx>
            <c:strRef>
              <c:f>Feuil1!$B$1</c:f>
              <c:strCache>
                <c:ptCount val="1"/>
                <c:pt idx="0">
                  <c:v>2014</c:v>
                </c:pt>
              </c:strCache>
            </c:strRef>
          </c:tx>
          <c:spPr>
            <a:solidFill>
              <a:schemeClr val="tx2">
                <a:lumMod val="60000"/>
                <a:lumOff val="40000"/>
              </a:schemeClr>
            </a:solidFill>
          </c:spPr>
          <c:invertIfNegative val="0"/>
          <c:dPt>
            <c:idx val="0"/>
            <c:invertIfNegative val="0"/>
            <c:bubble3D val="0"/>
            <c:spPr>
              <a:solidFill>
                <a:schemeClr val="accent4"/>
              </a:solidFill>
            </c:spPr>
          </c:dPt>
          <c:cat>
            <c:strRef>
              <c:f>Feuil1!$A$2:$A$5</c:f>
              <c:strCache>
                <c:ptCount val="4"/>
                <c:pt idx="0">
                  <c:v>France</c:v>
                </c:pt>
                <c:pt idx="1">
                  <c:v>Royaume-Uni</c:v>
                </c:pt>
                <c:pt idx="2">
                  <c:v>Allemagne</c:v>
                </c:pt>
                <c:pt idx="3">
                  <c:v>Irlande</c:v>
                </c:pt>
              </c:strCache>
            </c:strRef>
          </c:cat>
          <c:val>
            <c:numRef>
              <c:f>Feuil1!$B$2:$B$5</c:f>
              <c:numCache>
                <c:formatCode>#,##0</c:formatCode>
                <c:ptCount val="4"/>
                <c:pt idx="0">
                  <c:v>339075</c:v>
                </c:pt>
                <c:pt idx="1">
                  <c:v>316540</c:v>
                </c:pt>
                <c:pt idx="2">
                  <c:v>202984</c:v>
                </c:pt>
                <c:pt idx="3">
                  <c:v>16257</c:v>
                </c:pt>
              </c:numCache>
            </c:numRef>
          </c:val>
        </c:ser>
        <c:dLbls>
          <c:showLegendKey val="0"/>
          <c:showVal val="0"/>
          <c:showCatName val="0"/>
          <c:showSerName val="0"/>
          <c:showPercent val="0"/>
          <c:showBubbleSize val="0"/>
        </c:dLbls>
        <c:gapWidth val="150"/>
        <c:axId val="84925056"/>
        <c:axId val="84926848"/>
      </c:barChart>
      <c:catAx>
        <c:axId val="84925056"/>
        <c:scaling>
          <c:orientation val="minMax"/>
        </c:scaling>
        <c:delete val="0"/>
        <c:axPos val="b"/>
        <c:majorTickMark val="out"/>
        <c:minorTickMark val="none"/>
        <c:tickLblPos val="nextTo"/>
        <c:txPr>
          <a:bodyPr/>
          <a:lstStyle/>
          <a:p>
            <a:pPr>
              <a:defRPr sz="1200"/>
            </a:pPr>
            <a:endParaRPr lang="fr-FR"/>
          </a:p>
        </c:txPr>
        <c:crossAx val="84926848"/>
        <c:crosses val="autoZero"/>
        <c:auto val="1"/>
        <c:lblAlgn val="ctr"/>
        <c:lblOffset val="100"/>
        <c:noMultiLvlLbl val="0"/>
      </c:catAx>
      <c:valAx>
        <c:axId val="84926848"/>
        <c:scaling>
          <c:orientation val="minMax"/>
        </c:scaling>
        <c:delete val="0"/>
        <c:axPos val="l"/>
        <c:numFmt formatCode="#,##0" sourceLinked="1"/>
        <c:majorTickMark val="out"/>
        <c:minorTickMark val="none"/>
        <c:tickLblPos val="nextTo"/>
        <c:txPr>
          <a:bodyPr/>
          <a:lstStyle/>
          <a:p>
            <a:pPr>
              <a:defRPr sz="1400"/>
            </a:pPr>
            <a:endParaRPr lang="fr-FR"/>
          </a:p>
        </c:txPr>
        <c:crossAx val="84925056"/>
        <c:crosses val="autoZero"/>
        <c:crossBetween val="between"/>
      </c:valAx>
    </c:plotArea>
    <c:plotVisOnly val="1"/>
    <c:dispBlanksAs val="gap"/>
    <c:showDLblsOverMax val="0"/>
  </c:chart>
  <c:spPr>
    <a:ln w="38100">
      <a:noFill/>
    </a:ln>
  </c:spPr>
  <c:txPr>
    <a:bodyPr/>
    <a:lstStyle/>
    <a:p>
      <a:pPr>
        <a:defRPr sz="1800">
          <a:solidFill>
            <a:schemeClr val="bg1"/>
          </a:solidFill>
          <a:latin typeface="Verdana" panose="020B0604030504040204" pitchFamily="34" charset="0"/>
          <a:ea typeface="Verdana" panose="020B0604030504040204" pitchFamily="34" charset="0"/>
          <a:cs typeface="Verdana" panose="020B0604030504040204" pitchFamily="34" charset="0"/>
        </a:defRPr>
      </a:pPr>
      <a:endParaRPr lang="fr-F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fr-FR" sz="1400" dirty="0" smtClean="0"/>
              <a:t>Investissements en capital-risque en</a:t>
            </a:r>
            <a:r>
              <a:rPr lang="fr-FR" sz="1400" baseline="0" dirty="0" smtClean="0"/>
              <a:t> France</a:t>
            </a:r>
            <a:endParaRPr lang="fr-FR" sz="1400" dirty="0"/>
          </a:p>
        </c:rich>
      </c:tx>
      <c:overlay val="0"/>
    </c:title>
    <c:autoTitleDeleted val="0"/>
    <c:plotArea>
      <c:layout/>
      <c:barChart>
        <c:barDir val="col"/>
        <c:grouping val="stacked"/>
        <c:varyColors val="0"/>
        <c:ser>
          <c:idx val="0"/>
          <c:order val="0"/>
          <c:tx>
            <c:strRef>
              <c:f>DP_LIVE_05102017140839837!$K$158</c:f>
              <c:strCache>
                <c:ptCount val="1"/>
                <c:pt idx="0">
                  <c:v>1er semestre</c:v>
                </c:pt>
              </c:strCache>
            </c:strRef>
          </c:tx>
          <c:spPr>
            <a:solidFill>
              <a:schemeClr val="accent4"/>
            </a:solidFill>
          </c:spPr>
          <c:invertIfNegative val="0"/>
          <c:dLbls>
            <c:dLbl>
              <c:idx val="0"/>
              <c:tx>
                <c:rich>
                  <a:bodyPr/>
                  <a:lstStyle/>
                  <a:p>
                    <a:pPr algn="ctr" rtl="0">
                      <a:defRPr sz="1200" b="1"/>
                    </a:pPr>
                    <a:r>
                      <a:rPr lang="en-US" sz="1200" b="1"/>
                      <a:t>445 M €</a:t>
                    </a:r>
                    <a:endParaRPr lang="fr-FR" sz="1200" b="1"/>
                  </a:p>
                  <a:p>
                    <a:pPr algn="ctr" rtl="0">
                      <a:defRPr sz="1200" b="1"/>
                    </a:pPr>
                    <a:endParaRPr lang="en-US"/>
                  </a:p>
                </c:rich>
              </c:tx>
              <c:spPr/>
              <c:dLblPos val="ctr"/>
              <c:showLegendKey val="0"/>
              <c:showVal val="1"/>
              <c:showCatName val="0"/>
              <c:showSerName val="0"/>
              <c:showPercent val="0"/>
              <c:showBubbleSize val="0"/>
            </c:dLbl>
            <c:dLbl>
              <c:idx val="1"/>
              <c:tx>
                <c:rich>
                  <a:bodyPr/>
                  <a:lstStyle/>
                  <a:p>
                    <a:r>
                      <a:rPr lang="en-US" sz="1200" b="1"/>
                      <a:t>759 </a:t>
                    </a:r>
                    <a:r>
                      <a:rPr lang="en-US" sz="1200" b="1" i="0" u="none" strike="noStrike" baseline="0">
                        <a:effectLst/>
                      </a:rPr>
                      <a:t>M €</a:t>
                    </a:r>
                    <a:endParaRPr lang="en-US"/>
                  </a:p>
                </c:rich>
              </c:tx>
              <c:dLblPos val="ctr"/>
              <c:showLegendKey val="0"/>
              <c:showVal val="1"/>
              <c:showCatName val="0"/>
              <c:showSerName val="0"/>
              <c:showPercent val="0"/>
              <c:showBubbleSize val="0"/>
            </c:dLbl>
            <c:dLbl>
              <c:idx val="2"/>
              <c:tx>
                <c:rich>
                  <a:bodyPr/>
                  <a:lstStyle/>
                  <a:p>
                    <a:r>
                      <a:rPr lang="en-US" sz="1200" b="1"/>
                      <a:t>1,006 Mds €</a:t>
                    </a:r>
                    <a:endParaRPr lang="en-US"/>
                  </a:p>
                </c:rich>
              </c:tx>
              <c:dLblPos val="ctr"/>
              <c:showLegendKey val="0"/>
              <c:showVal val="1"/>
              <c:showCatName val="0"/>
              <c:showSerName val="0"/>
              <c:showPercent val="0"/>
              <c:showBubbleSize val="0"/>
            </c:dLbl>
            <c:dLbl>
              <c:idx val="3"/>
              <c:tx>
                <c:rich>
                  <a:bodyPr/>
                  <a:lstStyle/>
                  <a:p>
                    <a:pPr algn="ctr" rtl="0">
                      <a:defRPr sz="1200" b="1"/>
                    </a:pPr>
                    <a:r>
                      <a:rPr lang="en-US" sz="1200" b="1" dirty="0" smtClean="0"/>
                      <a:t>1,216 </a:t>
                    </a:r>
                    <a:r>
                      <a:rPr lang="en-US" sz="1200" b="1" dirty="0" err="1" smtClean="0"/>
                      <a:t>Mds</a:t>
                    </a:r>
                    <a:r>
                      <a:rPr lang="en-US" sz="1200" b="1" dirty="0" smtClean="0"/>
                      <a:t> €</a:t>
                    </a:r>
                    <a:endParaRPr lang="fr-FR" sz="1200" b="1" dirty="0"/>
                  </a:p>
                  <a:p>
                    <a:pPr algn="ctr" rtl="0">
                      <a:defRPr sz="1200" b="1"/>
                    </a:pPr>
                    <a:endParaRPr lang="en-US" dirty="0"/>
                  </a:p>
                </c:rich>
              </c:tx>
              <c:spPr/>
              <c:dLblPos val="ctr"/>
              <c:showLegendKey val="0"/>
              <c:showVal val="1"/>
              <c:showCatName val="0"/>
              <c:showSerName val="0"/>
              <c:showPercent val="0"/>
              <c:showBubbleSize val="0"/>
            </c:dLbl>
            <c:txPr>
              <a:bodyPr/>
              <a:lstStyle/>
              <a:p>
                <a:pPr>
                  <a:defRPr sz="1200" b="1"/>
                </a:pPr>
                <a:endParaRPr lang="fr-FR"/>
              </a:p>
            </c:txPr>
            <c:dLblPos val="ctr"/>
            <c:showLegendKey val="0"/>
            <c:showVal val="1"/>
            <c:showCatName val="0"/>
            <c:showSerName val="0"/>
            <c:showPercent val="0"/>
            <c:showBubbleSize val="0"/>
            <c:showLeaderLines val="0"/>
          </c:dLbls>
          <c:cat>
            <c:numRef>
              <c:f>DP_LIVE_05102017140839837!$J$159:$J$162</c:f>
              <c:numCache>
                <c:formatCode>General</c:formatCode>
                <c:ptCount val="4"/>
                <c:pt idx="0">
                  <c:v>2014</c:v>
                </c:pt>
                <c:pt idx="1">
                  <c:v>2015</c:v>
                </c:pt>
                <c:pt idx="2">
                  <c:v>2016</c:v>
                </c:pt>
                <c:pt idx="3">
                  <c:v>2017</c:v>
                </c:pt>
              </c:numCache>
            </c:numRef>
          </c:cat>
          <c:val>
            <c:numRef>
              <c:f>DP_LIVE_05102017140839837!$K$159:$K$162</c:f>
              <c:numCache>
                <c:formatCode>General</c:formatCode>
                <c:ptCount val="4"/>
                <c:pt idx="0">
                  <c:v>445</c:v>
                </c:pt>
                <c:pt idx="1">
                  <c:v>759</c:v>
                </c:pt>
                <c:pt idx="2">
                  <c:v>1006</c:v>
                </c:pt>
                <c:pt idx="3">
                  <c:v>1216</c:v>
                </c:pt>
              </c:numCache>
            </c:numRef>
          </c:val>
        </c:ser>
        <c:ser>
          <c:idx val="1"/>
          <c:order val="1"/>
          <c:tx>
            <c:strRef>
              <c:f>DP_LIVE_05102017140839837!$L$158</c:f>
              <c:strCache>
                <c:ptCount val="1"/>
                <c:pt idx="0">
                  <c:v>2e semestre</c:v>
                </c:pt>
              </c:strCache>
            </c:strRef>
          </c:tx>
          <c:spPr>
            <a:solidFill>
              <a:srgbClr val="C00000"/>
            </a:solidFill>
          </c:spPr>
          <c:invertIfNegative val="0"/>
          <c:dLbls>
            <c:dLbl>
              <c:idx val="0"/>
              <c:tx>
                <c:rich>
                  <a:bodyPr/>
                  <a:lstStyle/>
                  <a:p>
                    <a:pPr algn="ctr" rtl="0">
                      <a:defRPr sz="1200" b="1"/>
                    </a:pPr>
                    <a:r>
                      <a:rPr lang="en-US" sz="1200" b="1"/>
                      <a:t>452 M €</a:t>
                    </a:r>
                    <a:endParaRPr lang="fr-FR" sz="1200" b="1"/>
                  </a:p>
                  <a:p>
                    <a:pPr algn="ctr" rtl="0">
                      <a:defRPr sz="1200" b="1"/>
                    </a:pPr>
                    <a:endParaRPr lang="en-US"/>
                  </a:p>
                </c:rich>
              </c:tx>
              <c:spPr/>
              <c:dLblPos val="ctr"/>
              <c:showLegendKey val="0"/>
              <c:showVal val="1"/>
              <c:showCatName val="0"/>
              <c:showSerName val="0"/>
              <c:showPercent val="0"/>
              <c:showBubbleSize val="0"/>
            </c:dLbl>
            <c:dLbl>
              <c:idx val="1"/>
              <c:tx>
                <c:rich>
                  <a:bodyPr/>
                  <a:lstStyle/>
                  <a:p>
                    <a:r>
                      <a:rPr lang="en-US" sz="1200" b="1"/>
                      <a:t>1,050 </a:t>
                    </a:r>
                    <a:r>
                      <a:rPr lang="en-US" sz="1200" b="1" i="0" u="none" strike="noStrike" baseline="0">
                        <a:effectLst/>
                      </a:rPr>
                      <a:t>Mds €</a:t>
                    </a:r>
                    <a:endParaRPr lang="en-US"/>
                  </a:p>
                </c:rich>
              </c:tx>
              <c:dLblPos val="ctr"/>
              <c:showLegendKey val="0"/>
              <c:showVal val="1"/>
              <c:showCatName val="0"/>
              <c:showSerName val="0"/>
              <c:showPercent val="0"/>
              <c:showBubbleSize val="0"/>
            </c:dLbl>
            <c:dLbl>
              <c:idx val="2"/>
              <c:tx>
                <c:rich>
                  <a:bodyPr/>
                  <a:lstStyle/>
                  <a:p>
                    <a:r>
                      <a:rPr lang="en-US" sz="1200" b="1"/>
                      <a:t>1,2 </a:t>
                    </a:r>
                    <a:r>
                      <a:rPr lang="en-US" sz="1200" b="1" i="0" u="none" strike="noStrike" baseline="0">
                        <a:effectLst/>
                      </a:rPr>
                      <a:t>Mds €</a:t>
                    </a:r>
                    <a:endParaRPr lang="en-US"/>
                  </a:p>
                </c:rich>
              </c:tx>
              <c:dLblPos val="ctr"/>
              <c:showLegendKey val="0"/>
              <c:showVal val="1"/>
              <c:showCatName val="0"/>
              <c:showSerName val="0"/>
              <c:showPercent val="0"/>
              <c:showBubbleSize val="0"/>
            </c:dLbl>
            <c:txPr>
              <a:bodyPr/>
              <a:lstStyle/>
              <a:p>
                <a:pPr>
                  <a:defRPr sz="1200" b="1"/>
                </a:pPr>
                <a:endParaRPr lang="fr-FR"/>
              </a:p>
            </c:txPr>
            <c:dLblPos val="ctr"/>
            <c:showLegendKey val="0"/>
            <c:showVal val="1"/>
            <c:showCatName val="0"/>
            <c:showSerName val="0"/>
            <c:showPercent val="0"/>
            <c:showBubbleSize val="0"/>
            <c:showLeaderLines val="0"/>
          </c:dLbls>
          <c:cat>
            <c:numRef>
              <c:f>DP_LIVE_05102017140839837!$J$159:$J$162</c:f>
              <c:numCache>
                <c:formatCode>General</c:formatCode>
                <c:ptCount val="4"/>
                <c:pt idx="0">
                  <c:v>2014</c:v>
                </c:pt>
                <c:pt idx="1">
                  <c:v>2015</c:v>
                </c:pt>
                <c:pt idx="2">
                  <c:v>2016</c:v>
                </c:pt>
                <c:pt idx="3">
                  <c:v>2017</c:v>
                </c:pt>
              </c:numCache>
            </c:numRef>
          </c:cat>
          <c:val>
            <c:numRef>
              <c:f>DP_LIVE_05102017140839837!$L$159:$L$162</c:f>
              <c:numCache>
                <c:formatCode>General</c:formatCode>
                <c:ptCount val="4"/>
                <c:pt idx="0">
                  <c:v>452</c:v>
                </c:pt>
                <c:pt idx="1">
                  <c:v>1050</c:v>
                </c:pt>
                <c:pt idx="2">
                  <c:v>1200</c:v>
                </c:pt>
              </c:numCache>
            </c:numRef>
          </c:val>
        </c:ser>
        <c:dLbls>
          <c:dLblPos val="ctr"/>
          <c:showLegendKey val="0"/>
          <c:showVal val="1"/>
          <c:showCatName val="0"/>
          <c:showSerName val="0"/>
          <c:showPercent val="0"/>
          <c:showBubbleSize val="0"/>
        </c:dLbls>
        <c:gapWidth val="150"/>
        <c:overlap val="100"/>
        <c:axId val="74608000"/>
        <c:axId val="74630272"/>
      </c:barChart>
      <c:catAx>
        <c:axId val="74608000"/>
        <c:scaling>
          <c:orientation val="minMax"/>
        </c:scaling>
        <c:delete val="0"/>
        <c:axPos val="b"/>
        <c:numFmt formatCode="General" sourceLinked="1"/>
        <c:majorTickMark val="out"/>
        <c:minorTickMark val="none"/>
        <c:tickLblPos val="nextTo"/>
        <c:spPr>
          <a:ln>
            <a:noFill/>
          </a:ln>
        </c:spPr>
        <c:txPr>
          <a:bodyPr/>
          <a:lstStyle/>
          <a:p>
            <a:pPr>
              <a:defRPr sz="1100"/>
            </a:pPr>
            <a:endParaRPr lang="fr-FR"/>
          </a:p>
        </c:txPr>
        <c:crossAx val="74630272"/>
        <c:crosses val="autoZero"/>
        <c:auto val="1"/>
        <c:lblAlgn val="ctr"/>
        <c:lblOffset val="100"/>
        <c:noMultiLvlLbl val="0"/>
      </c:catAx>
      <c:valAx>
        <c:axId val="74630272"/>
        <c:scaling>
          <c:orientation val="minMax"/>
        </c:scaling>
        <c:delete val="1"/>
        <c:axPos val="l"/>
        <c:numFmt formatCode="General" sourceLinked="1"/>
        <c:majorTickMark val="out"/>
        <c:minorTickMark val="none"/>
        <c:tickLblPos val="nextTo"/>
        <c:crossAx val="74608000"/>
        <c:crosses val="autoZero"/>
        <c:crossBetween val="between"/>
      </c:valAx>
    </c:plotArea>
    <c:legend>
      <c:legendPos val="b"/>
      <c:overlay val="0"/>
      <c:txPr>
        <a:bodyPr/>
        <a:lstStyle/>
        <a:p>
          <a:pPr>
            <a:defRPr sz="1100"/>
          </a:pPr>
          <a:endParaRPr lang="fr-FR"/>
        </a:p>
      </c:txPr>
    </c:legend>
    <c:plotVisOnly val="1"/>
    <c:dispBlanksAs val="gap"/>
    <c:showDLblsOverMax val="0"/>
  </c:chart>
  <c:txPr>
    <a:bodyPr/>
    <a:lstStyle/>
    <a:p>
      <a:pPr>
        <a:defRPr>
          <a:solidFill>
            <a:schemeClr val="bg1"/>
          </a:solidFill>
          <a:latin typeface="Verdana" panose="020B0604030504040204" pitchFamily="34" charset="0"/>
          <a:ea typeface="Verdana" panose="020B0604030504040204" pitchFamily="34" charset="0"/>
          <a:cs typeface="Verdana" panose="020B0604030504040204" pitchFamily="34" charset="0"/>
        </a:defRPr>
      </a:pPr>
      <a:endParaRPr lang="fr-FR"/>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0.38894</cdr:x>
      <cdr:y>0.81305</cdr:y>
    </cdr:from>
    <cdr:to>
      <cdr:x>0.49327</cdr:x>
      <cdr:y>0.9121</cdr:y>
    </cdr:to>
    <cdr:sp macro="" textlink="">
      <cdr:nvSpPr>
        <cdr:cNvPr id="2" name="ZoneTexte 1"/>
        <cdr:cNvSpPr txBox="1"/>
      </cdr:nvSpPr>
      <cdr:spPr>
        <a:xfrm xmlns:a="http://schemas.openxmlformats.org/drawingml/2006/main">
          <a:off x="1883915" y="3453439"/>
          <a:ext cx="505326" cy="42072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fr-FR" sz="12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0</a:t>
          </a:r>
          <a:endParaRPr lang="fr-FR" sz="12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0.59586</cdr:x>
      <cdr:y>0.15924</cdr:y>
    </cdr:from>
    <cdr:to>
      <cdr:x>0.60215</cdr:x>
      <cdr:y>0.20159</cdr:y>
    </cdr:to>
    <cdr:sp macro="" textlink="">
      <cdr:nvSpPr>
        <cdr:cNvPr id="2" name="Rectangle 1"/>
        <cdr:cNvSpPr/>
      </cdr:nvSpPr>
      <cdr:spPr>
        <a:xfrm xmlns:a="http://schemas.openxmlformats.org/drawingml/2006/main" flipH="1">
          <a:off x="3785333" y="784155"/>
          <a:ext cx="39958" cy="208542"/>
        </a:xfrm>
        <a:prstGeom xmlns:a="http://schemas.openxmlformats.org/drawingml/2006/main" prst="rect">
          <a:avLst/>
        </a:prstGeom>
        <a:solidFill xmlns:a="http://schemas.openxmlformats.org/drawingml/2006/main">
          <a:srgbClr val="8B73B3"/>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r-FR"/>
        </a:p>
      </cdr:txBody>
    </cdr:sp>
  </cdr:relSizeAnchor>
  <cdr:relSizeAnchor xmlns:cdr="http://schemas.openxmlformats.org/drawingml/2006/chartDrawing">
    <cdr:from>
      <cdr:x>0.00166</cdr:x>
      <cdr:y>0.08786</cdr:y>
    </cdr:from>
    <cdr:to>
      <cdr:x>0.11814</cdr:x>
      <cdr:y>0.15299</cdr:y>
    </cdr:to>
    <cdr:sp macro="" textlink="">
      <cdr:nvSpPr>
        <cdr:cNvPr id="4" name="TextBox 3"/>
        <cdr:cNvSpPr txBox="1"/>
      </cdr:nvSpPr>
      <cdr:spPr>
        <a:xfrm xmlns:a="http://schemas.openxmlformats.org/drawingml/2006/main">
          <a:off x="9503" y="224280"/>
          <a:ext cx="666772" cy="166245"/>
        </a:xfrm>
        <a:prstGeom xmlns:a="http://schemas.openxmlformats.org/drawingml/2006/main" prst="rect">
          <a:avLst/>
        </a:prstGeom>
      </cdr:spPr>
      <cdr:txBody>
        <a:bodyPr xmlns:a="http://schemas.openxmlformats.org/drawingml/2006/main" vertOverflow="clip" wrap="square" lIns="0" rIns="0" rtlCol="0"/>
        <a:lstStyle xmlns:a="http://schemas.openxmlformats.org/drawingml/2006/main"/>
        <a:p xmlns:a="http://schemas.openxmlformats.org/drawingml/2006/main">
          <a:r>
            <a:rPr lang="en-US" sz="1050" b="0" i="1" dirty="0">
              <a:solidFill>
                <a:schemeClr val="bg1"/>
              </a:solidFill>
              <a:latin typeface="Arial Narrow"/>
              <a:cs typeface="Arial" pitchFamily="34" charset="0"/>
            </a:rPr>
            <a:t>1 </a:t>
          </a:r>
          <a:r>
            <a:rPr lang="en-US" sz="1050" b="0" i="1" dirty="0" err="1">
              <a:solidFill>
                <a:schemeClr val="bg1"/>
              </a:solidFill>
              <a:latin typeface="Arial Narrow"/>
              <a:cs typeface="Arial" pitchFamily="34" charset="0"/>
            </a:rPr>
            <a:t>moins</a:t>
          </a:r>
          <a:r>
            <a:rPr lang="en-US" sz="1050" b="0" i="1" dirty="0">
              <a:solidFill>
                <a:schemeClr val="bg1"/>
              </a:solidFill>
              <a:latin typeface="Arial Narrow"/>
              <a:cs typeface="Arial" pitchFamily="34" charset="0"/>
            </a:rPr>
            <a:t> </a:t>
          </a:r>
          <a:r>
            <a:rPr lang="en-US" sz="1050" b="0" i="1" dirty="0" err="1">
              <a:solidFill>
                <a:schemeClr val="bg1"/>
              </a:solidFill>
              <a:latin typeface="Arial Narrow"/>
              <a:cs typeface="Arial" pitchFamily="34" charset="0"/>
            </a:rPr>
            <a:t>indice</a:t>
          </a:r>
          <a:r>
            <a:rPr lang="en-US" sz="1050" b="0" i="1" dirty="0">
              <a:solidFill>
                <a:schemeClr val="bg1"/>
              </a:solidFill>
              <a:latin typeface="Arial Narrow"/>
              <a:cs typeface="Arial" pitchFamily="34" charset="0"/>
            </a:rPr>
            <a:t> B</a:t>
          </a:r>
        </a:p>
      </cdr:txBody>
    </cdr:sp>
  </cdr:relSizeAnchor>
  <cdr:relSizeAnchor xmlns:cdr="http://schemas.openxmlformats.org/drawingml/2006/chartDrawing">
    <cdr:from>
      <cdr:x>0.04068</cdr:x>
      <cdr:y>0.9125</cdr:y>
    </cdr:from>
    <cdr:to>
      <cdr:x>0.09311</cdr:x>
      <cdr:y>1</cdr:y>
    </cdr:to>
    <cdr:sp macro="" textlink="">
      <cdr:nvSpPr>
        <cdr:cNvPr id="5" name="Bouée 4"/>
        <cdr:cNvSpPr/>
      </cdr:nvSpPr>
      <cdr:spPr>
        <a:xfrm xmlns:a="http://schemas.openxmlformats.org/drawingml/2006/main">
          <a:off x="258425" y="4493382"/>
          <a:ext cx="333071" cy="430872"/>
        </a:xfrm>
        <a:prstGeom xmlns:a="http://schemas.openxmlformats.org/drawingml/2006/main" prst="donut">
          <a:avLst>
            <a:gd name="adj" fmla="val 0"/>
          </a:avLst>
        </a:prstGeom>
        <a:noFill xmlns:a="http://schemas.openxmlformats.org/drawingml/2006/main"/>
        <a:ln xmlns:a="http://schemas.openxmlformats.org/drawingml/2006/main">
          <a:solidFill>
            <a:schemeClr val="accent2"/>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r-FR"/>
        </a:p>
      </cdr:txBody>
    </cdr:sp>
  </cdr:relSizeAnchor>
</c:userShapes>
</file>

<file path=ppt/drawings/drawing3.xml><?xml version="1.0" encoding="utf-8"?>
<c:userShapes xmlns:c="http://schemas.openxmlformats.org/drawingml/2006/chart">
  <cdr:relSizeAnchor xmlns:cdr="http://schemas.openxmlformats.org/drawingml/2006/chartDrawing">
    <cdr:from>
      <cdr:x>0.66231</cdr:x>
      <cdr:y>0.57665</cdr:y>
    </cdr:from>
    <cdr:to>
      <cdr:x>0.83112</cdr:x>
      <cdr:y>0.63382</cdr:y>
    </cdr:to>
    <cdr:cxnSp macro="">
      <cdr:nvCxnSpPr>
        <cdr:cNvPr id="3" name="Connecteur droit avec flèche 2"/>
        <cdr:cNvCxnSpPr/>
      </cdr:nvCxnSpPr>
      <cdr:spPr>
        <a:xfrm xmlns:a="http://schemas.openxmlformats.org/drawingml/2006/main" flipV="1">
          <a:off x="3605309" y="2988789"/>
          <a:ext cx="918899" cy="296261"/>
        </a:xfrm>
        <a:prstGeom xmlns:a="http://schemas.openxmlformats.org/drawingml/2006/main" prst="straightConnector1">
          <a:avLst/>
        </a:prstGeom>
        <a:ln xmlns:a="http://schemas.openxmlformats.org/drawingml/2006/main" w="19050">
          <a:solidFill>
            <a:srgbClr val="C0000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0.66743</cdr:x>
      <cdr:y>0.53977</cdr:y>
    </cdr:from>
    <cdr:to>
      <cdr:x>0.76903</cdr:x>
      <cdr:y>0.62364</cdr:y>
    </cdr:to>
    <cdr:sp macro="" textlink="">
      <cdr:nvSpPr>
        <cdr:cNvPr id="4" name="ZoneTexte 3"/>
        <cdr:cNvSpPr txBox="1"/>
      </cdr:nvSpPr>
      <cdr:spPr>
        <a:xfrm xmlns:a="http://schemas.openxmlformats.org/drawingml/2006/main" rot="20478317">
          <a:off x="3633167" y="2131055"/>
          <a:ext cx="553074" cy="33115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fr-FR" sz="1600" b="1" dirty="0">
              <a:solidFill>
                <a:srgbClr val="C00000"/>
              </a:solidFill>
              <a:latin typeface="Verdana" panose="020B0604030504040204" pitchFamily="34" charset="0"/>
              <a:ea typeface="Verdana" panose="020B0604030504040204" pitchFamily="34" charset="0"/>
              <a:cs typeface="Verdana" panose="020B0604030504040204" pitchFamily="34" charset="0"/>
            </a:rPr>
            <a:t>+21%</a:t>
          </a:r>
        </a:p>
      </cdr:txBody>
    </cdr:sp>
  </cdr:relSizeAnchor>
  <cdr:relSizeAnchor xmlns:cdr="http://schemas.openxmlformats.org/drawingml/2006/chartDrawing">
    <cdr:from>
      <cdr:x>0.07126</cdr:x>
      <cdr:y>0.47336</cdr:y>
    </cdr:from>
    <cdr:to>
      <cdr:x>0.23924</cdr:x>
      <cdr:y>0.70496</cdr:y>
    </cdr:to>
    <cdr:sp macro="" textlink="">
      <cdr:nvSpPr>
        <cdr:cNvPr id="11" name="ZoneTexte 10"/>
        <cdr:cNvSpPr txBox="1"/>
      </cdr:nvSpPr>
      <cdr:spPr>
        <a:xfrm xmlns:a="http://schemas.openxmlformats.org/drawingml/2006/main">
          <a:off x="402084" y="2407865"/>
          <a:ext cx="947879" cy="117808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fr-FR" sz="1200" b="1" dirty="0">
              <a:solidFill>
                <a:schemeClr val="bg1"/>
              </a:solidFill>
              <a:latin typeface="Verdana" panose="020B0604030504040204" pitchFamily="34" charset="0"/>
              <a:ea typeface="Verdana" panose="020B0604030504040204" pitchFamily="34" charset="0"/>
              <a:cs typeface="Verdana" panose="020B0604030504040204" pitchFamily="34" charset="0"/>
            </a:rPr>
            <a:t>897 M € </a:t>
          </a:r>
        </a:p>
        <a:p xmlns:a="http://schemas.openxmlformats.org/drawingml/2006/main">
          <a:pPr algn="ctr"/>
          <a:r>
            <a:rPr lang="fr-FR" sz="1200" b="1" dirty="0">
              <a:solidFill>
                <a:schemeClr val="bg1"/>
              </a:solidFill>
              <a:latin typeface="Verdana" panose="020B0604030504040204" pitchFamily="34" charset="0"/>
              <a:ea typeface="Verdana" panose="020B0604030504040204" pitchFamily="34" charset="0"/>
              <a:cs typeface="Verdana" panose="020B0604030504040204" pitchFamily="34" charset="0"/>
            </a:rPr>
            <a:t>372</a:t>
          </a:r>
          <a:r>
            <a:rPr lang="fr-FR" sz="12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fr-FR" sz="1100" dirty="0">
              <a:solidFill>
                <a:schemeClr val="bg1"/>
              </a:solidFill>
              <a:latin typeface="Verdana" panose="020B0604030504040204" pitchFamily="34" charset="0"/>
              <a:ea typeface="Verdana" panose="020B0604030504040204" pitchFamily="34" charset="0"/>
              <a:cs typeface="Verdana" panose="020B0604030504040204" pitchFamily="34" charset="0"/>
            </a:rPr>
            <a:t>opérations</a:t>
          </a:r>
        </a:p>
      </cdr:txBody>
    </cdr:sp>
  </cdr:relSizeAnchor>
  <cdr:relSizeAnchor xmlns:cdr="http://schemas.openxmlformats.org/drawingml/2006/chartDrawing">
    <cdr:from>
      <cdr:x>0.29805</cdr:x>
      <cdr:y>0.17857</cdr:y>
    </cdr:from>
    <cdr:to>
      <cdr:x>0.46602</cdr:x>
      <cdr:y>0.41017</cdr:y>
    </cdr:to>
    <cdr:sp macro="" textlink="">
      <cdr:nvSpPr>
        <cdr:cNvPr id="13" name="ZoneTexte 1"/>
        <cdr:cNvSpPr txBox="1"/>
      </cdr:nvSpPr>
      <cdr:spPr>
        <a:xfrm xmlns:a="http://schemas.openxmlformats.org/drawingml/2006/main">
          <a:off x="1681858" y="908327"/>
          <a:ext cx="947823" cy="117808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fr-FR" sz="1200" b="1" dirty="0">
              <a:solidFill>
                <a:schemeClr val="bg1"/>
              </a:solidFill>
              <a:latin typeface="Verdana" panose="020B0604030504040204" pitchFamily="34" charset="0"/>
              <a:ea typeface="Verdana" panose="020B0604030504040204" pitchFamily="34" charset="0"/>
              <a:cs typeface="Verdana" panose="020B0604030504040204" pitchFamily="34" charset="0"/>
            </a:rPr>
            <a:t>1,</a:t>
          </a:r>
          <a:r>
            <a:rPr lang="fr-FR" sz="1200" b="1" baseline="0" dirty="0">
              <a:solidFill>
                <a:schemeClr val="bg1"/>
              </a:solidFill>
              <a:latin typeface="Verdana" panose="020B0604030504040204" pitchFamily="34" charset="0"/>
              <a:ea typeface="Verdana" panose="020B0604030504040204" pitchFamily="34" charset="0"/>
              <a:cs typeface="Verdana" panose="020B0604030504040204" pitchFamily="34" charset="0"/>
            </a:rPr>
            <a:t>809</a:t>
          </a:r>
          <a:r>
            <a:rPr lang="fr-FR" sz="1200" b="1" dirty="0">
              <a:solidFill>
                <a:schemeClr val="bg1"/>
              </a:solidFill>
              <a:latin typeface="Verdana" panose="020B0604030504040204" pitchFamily="34" charset="0"/>
              <a:ea typeface="Verdana" panose="020B0604030504040204" pitchFamily="34" charset="0"/>
              <a:cs typeface="Verdana" panose="020B0604030504040204" pitchFamily="34" charset="0"/>
            </a:rPr>
            <a:t> Mds € </a:t>
          </a:r>
        </a:p>
        <a:p xmlns:a="http://schemas.openxmlformats.org/drawingml/2006/main">
          <a:pPr algn="ctr"/>
          <a:r>
            <a:rPr lang="fr-FR" sz="1200" b="1" dirty="0">
              <a:solidFill>
                <a:schemeClr val="bg1"/>
              </a:solidFill>
              <a:latin typeface="Verdana" panose="020B0604030504040204" pitchFamily="34" charset="0"/>
              <a:ea typeface="Verdana" panose="020B0604030504040204" pitchFamily="34" charset="0"/>
              <a:cs typeface="Verdana" panose="020B0604030504040204" pitchFamily="34" charset="0"/>
            </a:rPr>
            <a:t>484 </a:t>
          </a:r>
          <a:r>
            <a:rPr lang="fr-FR" sz="1100" dirty="0">
              <a:solidFill>
                <a:schemeClr val="bg1"/>
              </a:solidFill>
              <a:latin typeface="Verdana" panose="020B0604030504040204" pitchFamily="34" charset="0"/>
              <a:ea typeface="Verdana" panose="020B0604030504040204" pitchFamily="34" charset="0"/>
              <a:cs typeface="Verdana" panose="020B0604030504040204" pitchFamily="34" charset="0"/>
            </a:rPr>
            <a:t>opérations</a:t>
          </a:r>
        </a:p>
      </cdr:txBody>
    </cdr:sp>
  </cdr:relSizeAnchor>
  <cdr:relSizeAnchor xmlns:cdr="http://schemas.openxmlformats.org/drawingml/2006/chartDrawing">
    <cdr:from>
      <cdr:x>0.53602</cdr:x>
      <cdr:y>0.07805</cdr:y>
    </cdr:from>
    <cdr:to>
      <cdr:x>0.704</cdr:x>
      <cdr:y>0.30965</cdr:y>
    </cdr:to>
    <cdr:sp macro="" textlink="">
      <cdr:nvSpPr>
        <cdr:cNvPr id="14" name="ZoneTexte 1"/>
        <cdr:cNvSpPr txBox="1"/>
      </cdr:nvSpPr>
      <cdr:spPr>
        <a:xfrm xmlns:a="http://schemas.openxmlformats.org/drawingml/2006/main">
          <a:off x="3024660" y="397042"/>
          <a:ext cx="947879" cy="117808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fr-FR" sz="12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r>
            <a:rPr lang="fr-FR" sz="1200" b="1" baseline="0" dirty="0" smtClean="0">
              <a:solidFill>
                <a:schemeClr val="bg1"/>
              </a:solidFill>
              <a:latin typeface="Verdana" panose="020B0604030504040204" pitchFamily="34" charset="0"/>
              <a:ea typeface="Verdana" panose="020B0604030504040204" pitchFamily="34" charset="0"/>
              <a:cs typeface="Verdana" panose="020B0604030504040204" pitchFamily="34" charset="0"/>
            </a:rPr>
            <a:t>2 </a:t>
          </a:r>
          <a:r>
            <a:rPr lang="fr-FR" sz="12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Mds </a:t>
          </a:r>
          <a:r>
            <a:rPr lang="fr-FR" sz="12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p>
        <a:p xmlns:a="http://schemas.openxmlformats.org/drawingml/2006/main">
          <a:pPr algn="ctr"/>
          <a:r>
            <a:rPr lang="fr-FR" sz="1200" b="1" dirty="0">
              <a:solidFill>
                <a:schemeClr val="bg1"/>
              </a:solidFill>
              <a:latin typeface="Verdana" panose="020B0604030504040204" pitchFamily="34" charset="0"/>
              <a:ea typeface="Verdana" panose="020B0604030504040204" pitchFamily="34" charset="0"/>
              <a:cs typeface="Verdana" panose="020B0604030504040204" pitchFamily="34" charset="0"/>
            </a:rPr>
            <a:t>484 </a:t>
          </a:r>
          <a:r>
            <a:rPr lang="fr-FR" sz="1100" dirty="0">
              <a:solidFill>
                <a:schemeClr val="bg1"/>
              </a:solidFill>
              <a:latin typeface="Verdana" panose="020B0604030504040204" pitchFamily="34" charset="0"/>
              <a:ea typeface="Verdana" panose="020B0604030504040204" pitchFamily="34" charset="0"/>
              <a:cs typeface="Verdana" panose="020B0604030504040204" pitchFamily="34" charset="0"/>
            </a:rPr>
            <a:t>opérations</a:t>
          </a:r>
        </a:p>
      </cdr:txBody>
    </cdr:sp>
  </cdr:relSizeAnchor>
  <cdr:relSizeAnchor xmlns:cdr="http://schemas.openxmlformats.org/drawingml/2006/chartDrawing">
    <cdr:from>
      <cdr:x>0.78817</cdr:x>
      <cdr:y>0.35332</cdr:y>
    </cdr:from>
    <cdr:to>
      <cdr:x>0.95615</cdr:x>
      <cdr:y>0.58493</cdr:y>
    </cdr:to>
    <cdr:sp macro="" textlink="">
      <cdr:nvSpPr>
        <cdr:cNvPr id="15" name="ZoneTexte 1"/>
        <cdr:cNvSpPr txBox="1"/>
      </cdr:nvSpPr>
      <cdr:spPr>
        <a:xfrm xmlns:a="http://schemas.openxmlformats.org/drawingml/2006/main">
          <a:off x="4447494" y="1797232"/>
          <a:ext cx="947880" cy="117813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fr-FR" sz="1600" b="1" dirty="0">
              <a:solidFill>
                <a:schemeClr val="bg1"/>
              </a:solidFill>
              <a:latin typeface="Verdana" panose="020B0604030504040204" pitchFamily="34" charset="0"/>
              <a:ea typeface="Verdana" panose="020B0604030504040204" pitchFamily="34" charset="0"/>
              <a:cs typeface="Verdana" panose="020B0604030504040204" pitchFamily="34" charset="0"/>
            </a:rPr>
            <a:t>1,</a:t>
          </a:r>
          <a:r>
            <a:rPr lang="fr-FR" sz="1600" b="1" baseline="0" dirty="0">
              <a:solidFill>
                <a:schemeClr val="bg1"/>
              </a:solidFill>
              <a:latin typeface="Verdana" panose="020B0604030504040204" pitchFamily="34" charset="0"/>
              <a:ea typeface="Verdana" panose="020B0604030504040204" pitchFamily="34" charset="0"/>
              <a:cs typeface="Verdana" panose="020B0604030504040204" pitchFamily="34" charset="0"/>
            </a:rPr>
            <a:t>216</a:t>
          </a:r>
          <a:r>
            <a:rPr lang="fr-FR" sz="1600" b="1" dirty="0">
              <a:solidFill>
                <a:schemeClr val="bg1"/>
              </a:solidFill>
              <a:latin typeface="Verdana" panose="020B0604030504040204" pitchFamily="34" charset="0"/>
              <a:ea typeface="Verdana" panose="020B0604030504040204" pitchFamily="34" charset="0"/>
              <a:cs typeface="Verdana" panose="020B0604030504040204" pitchFamily="34" charset="0"/>
            </a:rPr>
            <a:t> Mds € </a:t>
          </a:r>
        </a:p>
        <a:p xmlns:a="http://schemas.openxmlformats.org/drawingml/2006/main">
          <a:pPr algn="ctr"/>
          <a:r>
            <a:rPr lang="fr-FR" sz="1600" b="1" dirty="0">
              <a:solidFill>
                <a:schemeClr val="bg1"/>
              </a:solidFill>
              <a:latin typeface="Verdana" panose="020B0604030504040204" pitchFamily="34" charset="0"/>
              <a:ea typeface="Verdana" panose="020B0604030504040204" pitchFamily="34" charset="0"/>
              <a:cs typeface="Verdana" panose="020B0604030504040204" pitchFamily="34" charset="0"/>
            </a:rPr>
            <a:t>301 </a:t>
          </a:r>
          <a:r>
            <a:rPr lang="fr-FR" sz="1400" dirty="0">
              <a:solidFill>
                <a:schemeClr val="bg1"/>
              </a:solidFill>
              <a:latin typeface="Verdana" panose="020B0604030504040204" pitchFamily="34" charset="0"/>
              <a:ea typeface="Verdana" panose="020B0604030504040204" pitchFamily="34" charset="0"/>
              <a:cs typeface="Verdana" panose="020B0604030504040204" pitchFamily="34" charset="0"/>
            </a:rPr>
            <a:t>opérations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latin typeface="Verdana"/>
            </a:endParaRP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9C72F39-11E2-1C4E-AB10-775CAA0E2B7A}" type="datetimeFigureOut">
              <a:rPr lang="fr-FR" smtClean="0">
                <a:latin typeface="Verdana"/>
              </a:rPr>
              <a:t>28/11/2017</a:t>
            </a:fld>
            <a:endParaRPr lang="fr-FR" dirty="0">
              <a:latin typeface="Verdana"/>
            </a:endParaRP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latin typeface="Verdana"/>
            </a:endParaRP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42A633B-521A-0E4B-88C1-C4591DE3FF8E}" type="slidenum">
              <a:rPr lang="fr-FR" smtClean="0">
                <a:latin typeface="Verdana"/>
              </a:rPr>
              <a:t>‹N°›</a:t>
            </a:fld>
            <a:endParaRPr lang="fr-FR" dirty="0">
              <a:latin typeface="Verdana"/>
            </a:endParaRPr>
          </a:p>
        </p:txBody>
      </p:sp>
    </p:spTree>
    <p:extLst>
      <p:ext uri="{BB962C8B-B14F-4D97-AF65-F5344CB8AC3E}">
        <p14:creationId xmlns:p14="http://schemas.microsoft.com/office/powerpoint/2010/main" val="2064569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A9DA37-7603-44A4-8390-81B8DDE208AC}" type="datetimeFigureOut">
              <a:rPr lang="fr-FR" smtClean="0"/>
              <a:t>28/11/2017</a:t>
            </a:fld>
            <a:endParaRPr lang="fr-FR"/>
          </a:p>
        </p:txBody>
      </p:sp>
      <p:sp>
        <p:nvSpPr>
          <p:cNvPr id="4" name="Espace réservé de l'image des diapositives 3"/>
          <p:cNvSpPr>
            <a:spLocks noGrp="1" noRot="1" noChangeAspect="1"/>
          </p:cNvSpPr>
          <p:nvPr>
            <p:ph type="sldImg" idx="2"/>
          </p:nvPr>
        </p:nvSpPr>
        <p:spPr>
          <a:xfrm>
            <a:off x="1006475" y="685800"/>
            <a:ext cx="484505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2DAD4D-DC18-4133-AB1C-50A68CDC7EA0}" type="slidenum">
              <a:rPr lang="fr-FR" smtClean="0"/>
              <a:t>‹N°›</a:t>
            </a:fld>
            <a:endParaRPr lang="fr-FR"/>
          </a:p>
        </p:txBody>
      </p:sp>
    </p:spTree>
    <p:extLst>
      <p:ext uri="{BB962C8B-B14F-4D97-AF65-F5344CB8AC3E}">
        <p14:creationId xmlns:p14="http://schemas.microsoft.com/office/powerpoint/2010/main" val="1550648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latribune.fr/technos-medias/innovation-et-start-up/frenc-tech-kyriba-wandercraft-heetch-presque-100-millions-d-euros-leves-cette-semaine-752285.htm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2</a:t>
            </a:fld>
            <a:endParaRPr lang="fr-FR" dirty="0"/>
          </a:p>
        </p:txBody>
      </p:sp>
    </p:spTree>
    <p:extLst>
      <p:ext uri="{BB962C8B-B14F-4D97-AF65-F5344CB8AC3E}">
        <p14:creationId xmlns:p14="http://schemas.microsoft.com/office/powerpoint/2010/main" val="1987655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smtClean="0"/>
          </a:p>
          <a:p>
            <a:r>
              <a:rPr lang="fr-FR" dirty="0" smtClean="0"/>
              <a:t>classement Deloitte </a:t>
            </a:r>
            <a:r>
              <a:rPr lang="fr-FR" dirty="0" err="1" smtClean="0"/>
              <a:t>Technology</a:t>
            </a:r>
            <a:r>
              <a:rPr lang="fr-FR" dirty="0" smtClean="0"/>
              <a:t> </a:t>
            </a:r>
            <a:r>
              <a:rPr lang="fr-FR" dirty="0" err="1" smtClean="0"/>
              <a:t>Fast</a:t>
            </a:r>
            <a:r>
              <a:rPr lang="fr-FR" dirty="0" smtClean="0"/>
              <a:t> 500 EMEA 2016 : https://www2.deloitte.com/global/en/pages/technology-media-and-telecommunications/articles/technology-fast-500-emea.html</a:t>
            </a:r>
          </a:p>
          <a:p>
            <a:endParaRPr lang="fr-FR" dirty="0" smtClean="0"/>
          </a:p>
          <a:p>
            <a:r>
              <a:rPr lang="fr-FR" dirty="0" smtClean="0"/>
              <a:t>http://creative.businessfrance.fr/</a:t>
            </a:r>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13</a:t>
            </a:fld>
            <a:endParaRPr lang="fr-FR"/>
          </a:p>
        </p:txBody>
      </p:sp>
    </p:spTree>
    <p:extLst>
      <p:ext uri="{BB962C8B-B14F-4D97-AF65-F5344CB8AC3E}">
        <p14:creationId xmlns:p14="http://schemas.microsoft.com/office/powerpoint/2010/main" val="1557384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u="sng" dirty="0" smtClean="0"/>
              <a:t>Données OCDE : </a:t>
            </a:r>
            <a:r>
              <a:rPr lang="fr-FR" dirty="0" smtClean="0"/>
              <a:t>http://www.oecd.org/fr/sti/RDTaxIncentives-Data-Statistics-Scoreboard-FR.pdf</a:t>
            </a:r>
          </a:p>
          <a:p>
            <a:endParaRPr lang="fr-FR" dirty="0" smtClean="0"/>
          </a:p>
          <a:p>
            <a:r>
              <a:rPr lang="fr-FR" sz="1200" kern="1200" dirty="0" smtClean="0">
                <a:solidFill>
                  <a:schemeClr val="tx1"/>
                </a:solidFill>
                <a:effectLst/>
                <a:latin typeface="+mn-lt"/>
                <a:ea typeface="+mn-ea"/>
                <a:cs typeface="+mn-cs"/>
              </a:rPr>
              <a:t>Les pouvoirs publics à travers le monde adoptent divers instruments pour promouvoir la R-D des entreprises. En plus d’accorder des subventions et d’acheter des services de R-D (soutien « direct»), ils ont bien souvent recours à des incitations fiscales. Celles en faveur de la R-D des entreprises se composent d’abattements, de crédits d’impôts ou d’autres avantages fiscaux, comme la possibilité de pratiquer un amortissement accéléré des dépenses en capital consacrées à la R-D.</a:t>
            </a:r>
          </a:p>
          <a:p>
            <a:endParaRPr lang="fr-FR" dirty="0" smtClean="0"/>
          </a:p>
          <a:p>
            <a:r>
              <a:rPr lang="fr-FR" sz="1200" kern="1200" dirty="0" smtClean="0">
                <a:solidFill>
                  <a:schemeClr val="tx1"/>
                </a:solidFill>
                <a:effectLst/>
                <a:latin typeface="+mn-lt"/>
                <a:ea typeface="+mn-ea"/>
                <a:cs typeface="+mn-cs"/>
              </a:rPr>
              <a:t>Dans les pays de l’OCDE et les économies partenaires où des allégements fiscaux sont accordés, on constate que les taux de subvention fiscale varient considérablement selon la taille et la rentabilité des entreprises. Dans la zone OCDE, le taux de subvention fiscale médian est estimé à 0.19 pour les petites et moyennes entreprises (PME) bénéficiaires et à 0.13 pour les PME déficitaires, soit des niveaux supérieurs aux taux médians accordés aux grandes entreprises, respectivement 0.13 pour celles qui dégagent des bénéfices et 0.10 pour celles qui affichent des pertes. Ce résultat tient au régime fiscal préférentiel dont profitent actuellement les PME et les jeunes entreprises par rapport aux plus grandes dans seulement 12 pays de l’OCDE.</a:t>
            </a:r>
          </a:p>
          <a:p>
            <a:endParaRPr lang="fr-FR" sz="1200"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Le graphique présente</a:t>
            </a:r>
            <a:r>
              <a:rPr lang="fr-FR" sz="1200" b="1" kern="1200" baseline="0" dirty="0" smtClean="0">
                <a:solidFill>
                  <a:schemeClr val="tx1"/>
                </a:solidFill>
                <a:effectLst/>
                <a:latin typeface="+mn-lt"/>
                <a:ea typeface="+mn-ea"/>
                <a:cs typeface="+mn-cs"/>
              </a:rPr>
              <a:t> </a:t>
            </a:r>
            <a:r>
              <a:rPr lang="fr-FR" sz="1200" b="1" kern="1200" dirty="0" smtClean="0">
                <a:solidFill>
                  <a:schemeClr val="tx1"/>
                </a:solidFill>
                <a:effectLst/>
                <a:latin typeface="+mn-lt"/>
                <a:ea typeface="+mn-ea"/>
                <a:cs typeface="+mn-cs"/>
              </a:rPr>
              <a:t>le niveau théorique de soutien fiscal (avant impôt) par unité supplémentaire de R-D auquel peuvent normalement prétendre les entreprises présentant les caractéristiques définies. Pour les PME, c’est en France, au Portugal et en Espagne que ce niveau est le plus élevé. Le crédit d’impôt remboursable ou le report sont parfois utilisés pour soutenir la R-D d’entreprises qui, autrement, ne pourraient bénéficier des crédits ou abattements auxquels elles sont admissibles. Ces dispositions sont généralement plus généreuses pour les PME et les jeunes entreprises que pour les grandes entreprises, comme en Australie, au Canada et en France.</a:t>
            </a:r>
          </a:p>
          <a:p>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15</a:t>
            </a:fld>
            <a:endParaRPr lang="fr-FR"/>
          </a:p>
        </p:txBody>
      </p:sp>
    </p:spTree>
    <p:extLst>
      <p:ext uri="{BB962C8B-B14F-4D97-AF65-F5344CB8AC3E}">
        <p14:creationId xmlns:p14="http://schemas.microsoft.com/office/powerpoint/2010/main" val="17283493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Rapport annuel</a:t>
            </a:r>
            <a:r>
              <a:rPr lang="fr-FR" baseline="0" dirty="0" smtClean="0"/>
              <a:t> Business France (2016) : </a:t>
            </a:r>
            <a:r>
              <a:rPr lang="fr-FR" sz="1200" kern="1200" dirty="0" smtClean="0">
                <a:solidFill>
                  <a:schemeClr val="tx1"/>
                </a:solidFill>
                <a:effectLst/>
                <a:latin typeface="+mn-lt"/>
                <a:ea typeface="+mn-ea"/>
                <a:cs typeface="+mn-cs"/>
              </a:rPr>
              <a:t>La reconnaissance par les décideurs économiques de l’innovation française, et notamment de l’écosystème French Tech, est un véritable levier pour l’attractivité du site France. En 2016, les 115 décisions d’investissement dans les fonctions de R&amp;D,</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ingénierie et design(dont 72 concernant uniquement des activités de recherche) confirment cette tendance. Peuvent être cités les projets de l’italien TAS Group, spécialisé dans les logiciels pour la monétique, qui a investi près de 4 millions d’euros sur son site de Sophia-Antipolis, ou encore l’équipementier allemand Continental, engagé dans la révolution du véhicule connecté, qui a créé cette année un site de R&amp;D dédié à Toulouse.</a:t>
            </a:r>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16</a:t>
            </a:fld>
            <a:endParaRPr lang="fr-FR"/>
          </a:p>
        </p:txBody>
      </p:sp>
    </p:spTree>
    <p:extLst>
      <p:ext uri="{BB962C8B-B14F-4D97-AF65-F5344CB8AC3E}">
        <p14:creationId xmlns:p14="http://schemas.microsoft.com/office/powerpoint/2010/main" val="1728349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u="sng" dirty="0" smtClean="0"/>
              <a:t>Données Banque mondiale</a:t>
            </a:r>
            <a:r>
              <a:rPr lang="fr-FR" b="1" u="none" dirty="0" smtClean="0"/>
              <a:t> : </a:t>
            </a:r>
            <a:r>
              <a:rPr lang="fr-FR" dirty="0" err="1" smtClean="0"/>
              <a:t>Doing</a:t>
            </a:r>
            <a:r>
              <a:rPr lang="fr-FR" dirty="0" smtClean="0"/>
              <a:t> business 2017</a:t>
            </a:r>
          </a:p>
          <a:p>
            <a:endParaRPr lang="fr-FR" dirty="0" smtClean="0"/>
          </a:p>
          <a:p>
            <a:r>
              <a:rPr lang="fr-FR" b="1" u="sng" dirty="0" smtClean="0"/>
              <a:t>Données OCDE </a:t>
            </a:r>
            <a:r>
              <a:rPr lang="fr-FR" dirty="0" smtClean="0"/>
              <a:t>:</a:t>
            </a:r>
            <a:r>
              <a:rPr lang="fr-FR" baseline="0" dirty="0" smtClean="0"/>
              <a:t> </a:t>
            </a:r>
            <a:r>
              <a:rPr lang="fr-FR" sz="1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Global </a:t>
            </a:r>
            <a:r>
              <a:rPr lang="fr-FR" sz="1200"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Entrepreneurship</a:t>
            </a:r>
            <a:r>
              <a:rPr lang="fr-FR" sz="1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Monitor</a:t>
            </a:r>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17</a:t>
            </a:fld>
            <a:endParaRPr lang="fr-FR"/>
          </a:p>
        </p:txBody>
      </p:sp>
    </p:spTree>
    <p:extLst>
      <p:ext uri="{BB962C8B-B14F-4D97-AF65-F5344CB8AC3E}">
        <p14:creationId xmlns:p14="http://schemas.microsoft.com/office/powerpoint/2010/main" val="1536031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u="none" strike="noStrike" kern="1200" baseline="0" dirty="0" smtClean="0">
                <a:solidFill>
                  <a:schemeClr val="tx1"/>
                </a:solidFill>
                <a:latin typeface="+mn-lt"/>
                <a:ea typeface="+mn-ea"/>
                <a:cs typeface="+mn-cs"/>
              </a:rPr>
              <a:t>Source : Observatoire de la French Tech, Evolution de l’écosystème de startups françaises depuis 3 ans, EY (chiffres encore sous embargo)</a:t>
            </a:r>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19</a:t>
            </a:fld>
            <a:endParaRPr lang="fr-FR"/>
          </a:p>
        </p:txBody>
      </p:sp>
    </p:spTree>
    <p:extLst>
      <p:ext uri="{BB962C8B-B14F-4D97-AF65-F5344CB8AC3E}">
        <p14:creationId xmlns:p14="http://schemas.microsoft.com/office/powerpoint/2010/main" val="23101402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http://www.lafrenchtech.com/french-tech-ticket</a:t>
            </a:r>
          </a:p>
          <a:p>
            <a:r>
              <a:rPr lang="fr-FR" dirty="0" smtClean="0"/>
              <a:t>http://www.lafrenchtech.com/actualite/ouverture-du-french-tech-visa-pour-les-talents-tech-internationaux</a:t>
            </a:r>
          </a:p>
          <a:p>
            <a:endParaRPr lang="fr-FR" dirty="0" smtClean="0"/>
          </a:p>
          <a:p>
            <a:r>
              <a:rPr lang="fr-FR" dirty="0" smtClean="0"/>
              <a:t>FRENCH TECH TICKET : (financement de 45 000 €, incubation de 12 mois, titre de séjour pour le lauréat et sa famille, programme d’accompagnement et d’animation, aide pratique à l’installation personnelle, Helpdesk).</a:t>
            </a:r>
          </a:p>
          <a:p>
            <a:endParaRPr lang="fr-FR" dirty="0" smtClean="0"/>
          </a:p>
          <a:p>
            <a:r>
              <a:rPr lang="fr-FR" dirty="0" smtClean="0"/>
              <a:t>FRENCH TECH VISA</a:t>
            </a:r>
            <a:r>
              <a:rPr lang="fr-FR" baseline="0" dirty="0" smtClean="0"/>
              <a:t> : une nouvelle loi immigration sera votée à l’automne élargissant le public visé par le French Tech visa aux salariés qui intègrent des startup françaises (détentrices du </a:t>
            </a:r>
            <a:r>
              <a:rPr lang="fr-FR" baseline="0" dirty="0" err="1" smtClean="0"/>
              <a:t>Pass</a:t>
            </a:r>
            <a:r>
              <a:rPr lang="fr-FR" baseline="0" dirty="0" smtClean="0"/>
              <a:t> French Tech).</a:t>
            </a:r>
          </a:p>
          <a:p>
            <a:endParaRPr lang="fr-FR" dirty="0" smtClean="0"/>
          </a:p>
          <a:p>
            <a:endParaRPr lang="fr-FR" dirty="0" smtClean="0"/>
          </a:p>
          <a:p>
            <a:r>
              <a:rPr lang="fr-FR" dirty="0" smtClean="0"/>
              <a:t>PASSEPORT TALENT : Le titre de séjour « passeport talent » simplifie l’environnement des entreprises internationales en regroupant sous une même dénomination les titres de séjour actuels suivants :</a:t>
            </a:r>
          </a:p>
          <a:p>
            <a:r>
              <a:rPr lang="fr-FR" dirty="0" smtClean="0"/>
              <a:t>-« Carte bleue européenne », statut dédié aux travailleurs hautement qualifiés qui viennent exercer une activité salariée en France ;</a:t>
            </a:r>
          </a:p>
          <a:p>
            <a:r>
              <a:rPr lang="fr-FR" dirty="0" smtClean="0"/>
              <a:t>-« Salarié en mission » pour les salariés en mobilité intra groupe sous contrat de travail avec la société en France ;</a:t>
            </a:r>
          </a:p>
          <a:p>
            <a:r>
              <a:rPr lang="fr-FR" dirty="0" smtClean="0"/>
              <a:t>-« Scientifique-chercheur » ;</a:t>
            </a:r>
          </a:p>
          <a:p>
            <a:r>
              <a:rPr lang="fr-FR" dirty="0" smtClean="0"/>
              <a:t>-« Profession artistique et culturelle » ;</a:t>
            </a:r>
          </a:p>
          <a:p>
            <a:r>
              <a:rPr lang="fr-FR" dirty="0" smtClean="0"/>
              <a:t>-« Carte compétences et talents » ;</a:t>
            </a:r>
          </a:p>
          <a:p>
            <a:r>
              <a:rPr lang="fr-FR" dirty="0" smtClean="0"/>
              <a:t>-Carte de résident pour contribution économique exceptionnelle.</a:t>
            </a:r>
          </a:p>
          <a:p>
            <a:endParaRPr lang="fr-FR" dirty="0" smtClean="0"/>
          </a:p>
          <a:p>
            <a:r>
              <a:rPr lang="fr-FR" dirty="0" smtClean="0"/>
              <a:t>Le titre regroupe donc désormais dix catégories correspondant aux réalités économiques actuelles : </a:t>
            </a:r>
          </a:p>
          <a:p>
            <a:r>
              <a:rPr lang="fr-FR" dirty="0" smtClean="0"/>
              <a:t>1) salarié qualifié jeunes diplômés (master ou équivalent ou titulaire d'un diplôme de niveau I labellisé par la conférence des grandes écoles) ;</a:t>
            </a:r>
          </a:p>
          <a:p>
            <a:r>
              <a:rPr lang="fr-FR" dirty="0" smtClean="0"/>
              <a:t>2) travailleur hautement qualifié (carte bleue européenne) ; </a:t>
            </a:r>
          </a:p>
          <a:p>
            <a:r>
              <a:rPr lang="fr-FR" dirty="0" smtClean="0"/>
              <a:t>3) salarié en mission avec un contrat de travail en France ; </a:t>
            </a:r>
          </a:p>
          <a:p>
            <a:r>
              <a:rPr lang="fr-FR" dirty="0" smtClean="0"/>
              <a:t>4) chercheur ; </a:t>
            </a:r>
          </a:p>
          <a:p>
            <a:r>
              <a:rPr lang="fr-FR" dirty="0" smtClean="0"/>
              <a:t>5) créateur d’entreprise ; </a:t>
            </a:r>
          </a:p>
          <a:p>
            <a:r>
              <a:rPr lang="fr-FR" dirty="0" smtClean="0"/>
              <a:t>6) porteur d’un projet économique innovant ; </a:t>
            </a:r>
          </a:p>
          <a:p>
            <a:r>
              <a:rPr lang="fr-FR" dirty="0" smtClean="0"/>
              <a:t>7) investisseur économique ; </a:t>
            </a:r>
          </a:p>
          <a:p>
            <a:r>
              <a:rPr lang="fr-FR" dirty="0" smtClean="0"/>
              <a:t>8) mandataire social ; </a:t>
            </a:r>
          </a:p>
          <a:p>
            <a:r>
              <a:rPr lang="fr-FR" dirty="0" smtClean="0"/>
              <a:t>9) artiste-interprète ; </a:t>
            </a:r>
          </a:p>
          <a:p>
            <a:r>
              <a:rPr lang="fr-FR" dirty="0" smtClean="0"/>
              <a:t>10) étranger ayant une renommée nationale ou internationale (domaine scientifique, littéraire, artistique, intellectuel, éducatif ou sportif).</a:t>
            </a:r>
          </a:p>
          <a:p>
            <a:endParaRPr lang="fr-FR" dirty="0" smtClean="0"/>
          </a:p>
          <a:p>
            <a:r>
              <a:rPr lang="fr-FR" dirty="0" smtClean="0"/>
              <a:t>Simplification des démarches administratives : le nouveau titre de séjour est d’une durée pouvant aller jusqu’à quatre ans, ce qui réduira le nombre de démarches administratives à effectuer par l’étranger en France. </a:t>
            </a:r>
          </a:p>
          <a:p>
            <a:endParaRPr lang="fr-FR" dirty="0" smtClean="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20</a:t>
            </a:fld>
            <a:endParaRPr lang="fr-FR"/>
          </a:p>
        </p:txBody>
      </p:sp>
    </p:spTree>
    <p:extLst>
      <p:ext uri="{BB962C8B-B14F-4D97-AF65-F5344CB8AC3E}">
        <p14:creationId xmlns:p14="http://schemas.microsoft.com/office/powerpoint/2010/main" val="3370593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Baromètre EY du capital-risque en France (1</a:t>
            </a:r>
            <a:r>
              <a:rPr lang="fr-FR" baseline="30000" dirty="0" smtClean="0"/>
              <a:t>er</a:t>
            </a:r>
            <a:r>
              <a:rPr lang="fr-FR" dirty="0" smtClean="0"/>
              <a:t> semestre 2017)</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r>
              <a:rPr lang="fr-FR" dirty="0" smtClean="0"/>
              <a:t>Le coup d’envoi est lancé pour une nouvelle année d’investissement exceptionnelle ! Meilleur démarrage depuis la création du baromètre pour la deuxième année consécutive, les montants levés viennent d’atteindre un nouveau record, avec près de 1,2 milliard d’euros investi pour un total de 301 opérations ce semestre. Une croissance soutenue, que l’on pourrait qualifier d’exponentielle, et qui témoigne de l’enrichissement de la chaîne de valeur du capital-risque en France.</a:t>
            </a:r>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21</a:t>
            </a:fld>
            <a:endParaRPr lang="fr-FR"/>
          </a:p>
        </p:txBody>
      </p:sp>
    </p:spTree>
    <p:extLst>
      <p:ext uri="{BB962C8B-B14F-4D97-AF65-F5344CB8AC3E}">
        <p14:creationId xmlns:p14="http://schemas.microsoft.com/office/powerpoint/2010/main" val="1557384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b="1" u="sng" dirty="0" smtClean="0"/>
              <a:t>Source : </a:t>
            </a:r>
            <a:r>
              <a:rPr lang="fr-FR" sz="1100" dirty="0" smtClean="0"/>
              <a:t>baromètre EY sur le capital-risque en France </a:t>
            </a:r>
          </a:p>
          <a:p>
            <a:endParaRPr lang="fr-FR" sz="1100" b="0" u="none" dirty="0" smtClean="0"/>
          </a:p>
          <a:p>
            <a:r>
              <a:rPr lang="fr-FR" sz="1100" b="0" u="none" dirty="0" smtClean="0"/>
              <a:t>Top 5 des plus grosses levées de fonds par les startup</a:t>
            </a:r>
            <a:r>
              <a:rPr lang="fr-FR" sz="1100" b="0" u="none" baseline="0" dirty="0" smtClean="0"/>
              <a:t> françaises au cours de l’année 2016 (en millions d’euros) :</a:t>
            </a:r>
            <a:endParaRPr lang="fr-FR" sz="1100" b="0" u="none" dirty="0" smtClean="0"/>
          </a:p>
          <a:p>
            <a:r>
              <a:rPr lang="fr-FR" sz="1100" b="0" u="none" dirty="0" smtClean="0"/>
              <a:t>1: OVH – 250</a:t>
            </a:r>
          </a:p>
          <a:p>
            <a:r>
              <a:rPr lang="fr-FR" sz="1100" b="0" u="none" dirty="0" smtClean="0"/>
              <a:t>2: SIGFOX – 150</a:t>
            </a:r>
          </a:p>
          <a:p>
            <a:r>
              <a:rPr lang="fr-FR" sz="1100" b="0" u="none" dirty="0" smtClean="0"/>
              <a:t>3: DEVIALET – 100</a:t>
            </a:r>
          </a:p>
          <a:p>
            <a:r>
              <a:rPr lang="fr-FR" sz="1100" b="0" u="none" dirty="0" smtClean="0"/>
              <a:t>4: DEEZER – 100</a:t>
            </a:r>
          </a:p>
          <a:p>
            <a:r>
              <a:rPr lang="fr-FR" sz="1100" b="0" u="none" dirty="0" smtClean="0"/>
              <a:t>5:</a:t>
            </a:r>
            <a:r>
              <a:rPr lang="fr-FR" sz="1100" b="0" u="none" baseline="0" dirty="0" smtClean="0"/>
              <a:t> LINKBYNET – 50 </a:t>
            </a:r>
          </a:p>
          <a:p>
            <a:r>
              <a:rPr lang="fr-FR" sz="1100" b="0" u="none" baseline="0" dirty="0" smtClean="0"/>
              <a:t>Si la France progresse actuellement à l’échelon européen, nous restons loin des montants levés par les startup américaines (69 milliards en 2016) et chinoises (31 milliards).</a:t>
            </a:r>
          </a:p>
          <a:p>
            <a:endParaRPr lang="fr-FR" sz="1100" b="0" u="none" baseline="0" dirty="0" smtClean="0"/>
          </a:p>
          <a:p>
            <a:r>
              <a:rPr lang="fr-FR" sz="1200" b="1" u="sng" kern="1200" dirty="0" smtClean="0">
                <a:solidFill>
                  <a:schemeClr val="tx1"/>
                </a:solidFill>
                <a:effectLst/>
                <a:latin typeface="+mn-lt"/>
                <a:ea typeface="+mn-ea"/>
                <a:cs typeface="+mn-cs"/>
              </a:rPr>
              <a:t>French Tech : </a:t>
            </a:r>
            <a:r>
              <a:rPr lang="fr-FR" sz="1200" b="1" u="sng" kern="1200" dirty="0" err="1" smtClean="0">
                <a:solidFill>
                  <a:schemeClr val="tx1"/>
                </a:solidFill>
                <a:effectLst/>
                <a:latin typeface="+mn-lt"/>
                <a:ea typeface="+mn-ea"/>
                <a:cs typeface="+mn-cs"/>
              </a:rPr>
              <a:t>Kyriba</a:t>
            </a:r>
            <a:r>
              <a:rPr lang="fr-FR" sz="1200" b="1" u="sng" kern="1200" dirty="0" smtClean="0">
                <a:solidFill>
                  <a:schemeClr val="tx1"/>
                </a:solidFill>
                <a:effectLst/>
                <a:latin typeface="+mn-lt"/>
                <a:ea typeface="+mn-ea"/>
                <a:cs typeface="+mn-cs"/>
              </a:rPr>
              <a:t>, </a:t>
            </a:r>
            <a:r>
              <a:rPr lang="fr-FR" sz="1200" b="1" u="sng" kern="1200" dirty="0" err="1" smtClean="0">
                <a:solidFill>
                  <a:schemeClr val="tx1"/>
                </a:solidFill>
                <a:effectLst/>
                <a:latin typeface="+mn-lt"/>
                <a:ea typeface="+mn-ea"/>
                <a:cs typeface="+mn-cs"/>
              </a:rPr>
              <a:t>Wandercraft</a:t>
            </a:r>
            <a:r>
              <a:rPr lang="fr-FR" sz="1200" b="1" u="sng" kern="1200" dirty="0" smtClean="0">
                <a:solidFill>
                  <a:schemeClr val="tx1"/>
                </a:solidFill>
                <a:effectLst/>
                <a:latin typeface="+mn-lt"/>
                <a:ea typeface="+mn-ea"/>
                <a:cs typeface="+mn-cs"/>
              </a:rPr>
              <a:t>, </a:t>
            </a:r>
            <a:r>
              <a:rPr lang="fr-FR" sz="1200" b="1" u="sng" kern="1200" dirty="0" err="1" smtClean="0">
                <a:solidFill>
                  <a:schemeClr val="tx1"/>
                </a:solidFill>
                <a:effectLst/>
                <a:latin typeface="+mn-lt"/>
                <a:ea typeface="+mn-ea"/>
                <a:cs typeface="+mn-cs"/>
              </a:rPr>
              <a:t>Heetch</a:t>
            </a:r>
            <a:r>
              <a:rPr lang="fr-FR" sz="1200" b="1" u="sng" kern="1200" dirty="0" smtClean="0">
                <a:solidFill>
                  <a:schemeClr val="tx1"/>
                </a:solidFill>
                <a:effectLst/>
                <a:latin typeface="+mn-lt"/>
                <a:ea typeface="+mn-ea"/>
                <a:cs typeface="+mn-cs"/>
              </a:rPr>
              <a:t>... presque 100 millions d'euros levés cette semaine (lundi 2/10)</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L'argent coule à flots sur les startups de la French Tech. Dans la lignée d'un premier semestre de tous les records, les pépites françaises ont multiplié les opérations et les montants levés en septembre, qui devient officiellement le mois le plus prolifique pour les startups françaises, avec plus de 433 millions d'euros levés pour 86 opérations, d'après </a:t>
            </a:r>
            <a:r>
              <a:rPr lang="fr-FR" sz="1200" kern="1200" dirty="0" err="1" smtClean="0">
                <a:solidFill>
                  <a:schemeClr val="tx1"/>
                </a:solidFill>
                <a:effectLst/>
                <a:latin typeface="+mn-lt"/>
                <a:ea typeface="+mn-ea"/>
                <a:cs typeface="+mn-cs"/>
              </a:rPr>
              <a:t>Maddyness</a:t>
            </a:r>
            <a:r>
              <a:rPr lang="fr-FR" sz="1200" kern="1200" dirty="0" smtClean="0">
                <a:solidFill>
                  <a:schemeClr val="tx1"/>
                </a:solidFill>
                <a:effectLst/>
                <a:latin typeface="+mn-lt"/>
                <a:ea typeface="+mn-ea"/>
                <a:cs typeface="+mn-cs"/>
              </a:rPr>
              <a:t>. Soit, en un seul mois, 20% de l'ensemble des levées de fonds de l'année dernière... Pour conclure en beauté un mois de septembre de tous les records, les startups françaises ont levé 96 millions d'euros cette semaine, pour 18 opérations. </a:t>
            </a:r>
            <a:r>
              <a:rPr lang="fr-FR" sz="1200" kern="1200" dirty="0" err="1" smtClean="0">
                <a:solidFill>
                  <a:schemeClr val="tx1"/>
                </a:solidFill>
                <a:effectLst/>
                <a:latin typeface="+mn-lt"/>
                <a:ea typeface="+mn-ea"/>
                <a:cs typeface="+mn-cs"/>
              </a:rPr>
              <a:t>Kyriba</a:t>
            </a:r>
            <a:r>
              <a:rPr lang="fr-FR" sz="1200" kern="1200" dirty="0" smtClean="0">
                <a:solidFill>
                  <a:schemeClr val="tx1"/>
                </a:solidFill>
                <a:effectLst/>
                <a:latin typeface="+mn-lt"/>
                <a:ea typeface="+mn-ea"/>
                <a:cs typeface="+mn-cs"/>
              </a:rPr>
              <a:t> (38 millions d'euros), </a:t>
            </a:r>
            <a:r>
              <a:rPr lang="fr-FR" sz="1200" kern="1200" dirty="0" err="1" smtClean="0">
                <a:solidFill>
                  <a:schemeClr val="tx1"/>
                </a:solidFill>
                <a:effectLst/>
                <a:latin typeface="+mn-lt"/>
                <a:ea typeface="+mn-ea"/>
                <a:cs typeface="+mn-cs"/>
              </a:rPr>
              <a:t>Eligo</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Bioscience</a:t>
            </a:r>
            <a:r>
              <a:rPr lang="fr-FR" sz="1200" kern="1200" dirty="0" smtClean="0">
                <a:solidFill>
                  <a:schemeClr val="tx1"/>
                </a:solidFill>
                <a:effectLst/>
                <a:latin typeface="+mn-lt"/>
                <a:ea typeface="+mn-ea"/>
                <a:cs typeface="+mn-cs"/>
              </a:rPr>
              <a:t> (17 millions), </a:t>
            </a:r>
            <a:r>
              <a:rPr lang="fr-FR" sz="1200" kern="1200" dirty="0" err="1" smtClean="0">
                <a:solidFill>
                  <a:schemeClr val="tx1"/>
                </a:solidFill>
                <a:effectLst/>
                <a:latin typeface="+mn-lt"/>
                <a:ea typeface="+mn-ea"/>
                <a:cs typeface="+mn-cs"/>
              </a:rPr>
              <a:t>Wandercraft</a:t>
            </a:r>
            <a:r>
              <a:rPr lang="fr-FR" sz="1200" kern="1200" dirty="0" smtClean="0">
                <a:solidFill>
                  <a:schemeClr val="tx1"/>
                </a:solidFill>
                <a:effectLst/>
                <a:latin typeface="+mn-lt"/>
                <a:ea typeface="+mn-ea"/>
                <a:cs typeface="+mn-cs"/>
              </a:rPr>
              <a:t> (15 millions) et </a:t>
            </a:r>
            <a:r>
              <a:rPr lang="fr-FR" sz="1200" kern="1200" dirty="0" err="1" smtClean="0">
                <a:solidFill>
                  <a:schemeClr val="tx1"/>
                </a:solidFill>
                <a:effectLst/>
                <a:latin typeface="+mn-lt"/>
                <a:ea typeface="+mn-ea"/>
                <a:cs typeface="+mn-cs"/>
              </a:rPr>
              <a:t>Heetch</a:t>
            </a:r>
            <a:r>
              <a:rPr lang="fr-FR" sz="1200" kern="1200" dirty="0" smtClean="0">
                <a:solidFill>
                  <a:schemeClr val="tx1"/>
                </a:solidFill>
                <a:effectLst/>
                <a:latin typeface="+mn-lt"/>
                <a:ea typeface="+mn-ea"/>
                <a:cs typeface="+mn-cs"/>
              </a:rPr>
              <a:t> (10 millions) mènent la danse. </a:t>
            </a:r>
            <a:r>
              <a:rPr lang="fr-FR" sz="1200" u="sng" kern="1200" dirty="0" smtClean="0">
                <a:solidFill>
                  <a:schemeClr val="tx1"/>
                </a:solidFill>
                <a:effectLst/>
                <a:latin typeface="+mn-lt"/>
                <a:ea typeface="+mn-ea"/>
                <a:cs typeface="+mn-cs"/>
                <a:hlinkClick r:id="rId3"/>
              </a:rPr>
              <a:t>La Tribune</a:t>
            </a:r>
            <a:endParaRPr lang="fr-FR" sz="1200" kern="1200" dirty="0" smtClean="0">
              <a:solidFill>
                <a:schemeClr val="tx1"/>
              </a:solidFill>
              <a:effectLst/>
              <a:latin typeface="+mn-lt"/>
              <a:ea typeface="+mn-ea"/>
              <a:cs typeface="+mn-cs"/>
            </a:endParaRPr>
          </a:p>
          <a:p>
            <a:endParaRPr lang="fr-FR" sz="1100" b="0" u="none" baseline="0" dirty="0" smtClean="0"/>
          </a:p>
          <a:p>
            <a:endParaRPr lang="fr-FR" sz="1100" b="0" u="none" baseline="0" dirty="0" smtClean="0"/>
          </a:p>
          <a:p>
            <a:endParaRPr lang="fr-FR" sz="1100" b="0" u="none" dirty="0"/>
          </a:p>
        </p:txBody>
      </p:sp>
      <p:sp>
        <p:nvSpPr>
          <p:cNvPr id="4" name="Espace réservé du numéro de diapositive 3"/>
          <p:cNvSpPr>
            <a:spLocks noGrp="1"/>
          </p:cNvSpPr>
          <p:nvPr>
            <p:ph type="sldNum" sz="quarter" idx="10"/>
          </p:nvPr>
        </p:nvSpPr>
        <p:spPr/>
        <p:txBody>
          <a:bodyPr/>
          <a:lstStyle/>
          <a:p>
            <a:fld id="{931B97B8-3FD0-408B-98ED-35A502712BA9}" type="slidenum">
              <a:rPr lang="fr-FR" smtClean="0"/>
              <a:t>22</a:t>
            </a:fld>
            <a:endParaRPr lang="fr-FR"/>
          </a:p>
        </p:txBody>
      </p:sp>
    </p:spTree>
    <p:extLst>
      <p:ext uri="{BB962C8B-B14F-4D97-AF65-F5344CB8AC3E}">
        <p14:creationId xmlns:p14="http://schemas.microsoft.com/office/powerpoint/2010/main" val="2728504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Classement</a:t>
            </a:r>
            <a:r>
              <a:rPr lang="fr-FR" baseline="0" dirty="0" smtClean="0"/>
              <a:t> French Tech tour : http://www.latribune.fr/technos-medias/innovation-et-start-up/startups-bientot-sept-nouvelles-licornes-francaises-644688.html </a:t>
            </a:r>
          </a:p>
          <a:p>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Sur les 196 membres du très prisé "club des licornes" recensées par </a:t>
            </a:r>
            <a:r>
              <a:rPr lang="fr-FR" dirty="0" err="1" smtClean="0"/>
              <a:t>CBInsight</a:t>
            </a:r>
            <a:r>
              <a:rPr lang="fr-FR" dirty="0" smtClean="0"/>
              <a:t>, seuls 4 noms français : </a:t>
            </a:r>
            <a:r>
              <a:rPr lang="fr-FR" dirty="0" err="1" smtClean="0"/>
              <a:t>Blablacar</a:t>
            </a:r>
            <a:r>
              <a:rPr lang="fr-FR" dirty="0" smtClean="0"/>
              <a:t>, </a:t>
            </a:r>
            <a:r>
              <a:rPr lang="fr-FR" dirty="0" err="1" smtClean="0"/>
              <a:t>Critéo</a:t>
            </a:r>
            <a:r>
              <a:rPr lang="fr-FR" dirty="0" smtClean="0"/>
              <a:t>, Venteprivée.com et OVH</a:t>
            </a:r>
            <a:br>
              <a:rPr lang="fr-FR" dirty="0" smtClean="0"/>
            </a:br>
            <a:r>
              <a:rPr lang="fr-FR" dirty="0" smtClean="0"/>
              <a:t>https://www.lesechos.fr/idees-debats/cercle/cercle-170073-la-licorne-de-demain-sera-francaise-2087208.php#zGEDpFSQ3oqBd0xF.99</a:t>
            </a:r>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23</a:t>
            </a:fld>
            <a:endParaRPr lang="fr-FR"/>
          </a:p>
        </p:txBody>
      </p:sp>
    </p:spTree>
    <p:extLst>
      <p:ext uri="{BB962C8B-B14F-4D97-AF65-F5344CB8AC3E}">
        <p14:creationId xmlns:p14="http://schemas.microsoft.com/office/powerpoint/2010/main" val="711824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Classement</a:t>
            </a:r>
            <a:r>
              <a:rPr lang="fr-FR" baseline="0" dirty="0" smtClean="0"/>
              <a:t> French Tech tour : http://www.latribune.fr/technos-medias/innovation-et-start-up/startups-bientot-sept-nouvelles-licornes-francaises-644688.html </a:t>
            </a:r>
          </a:p>
          <a:p>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Sur les 196 membres du très prisé "club des licornes" recensées par </a:t>
            </a:r>
            <a:r>
              <a:rPr lang="fr-FR" dirty="0" err="1" smtClean="0"/>
              <a:t>CBInsight</a:t>
            </a:r>
            <a:r>
              <a:rPr lang="fr-FR" dirty="0" smtClean="0"/>
              <a:t>, seuls 4 noms français : </a:t>
            </a:r>
            <a:r>
              <a:rPr lang="fr-FR" dirty="0" err="1" smtClean="0"/>
              <a:t>Blablacar</a:t>
            </a:r>
            <a:r>
              <a:rPr lang="fr-FR" dirty="0" smtClean="0"/>
              <a:t>, </a:t>
            </a:r>
            <a:r>
              <a:rPr lang="fr-FR" dirty="0" err="1" smtClean="0"/>
              <a:t>Critéo</a:t>
            </a:r>
            <a:r>
              <a:rPr lang="fr-FR" dirty="0" smtClean="0"/>
              <a:t>, Venteprivée.com et OVH</a:t>
            </a:r>
            <a:br>
              <a:rPr lang="fr-FR" dirty="0" smtClean="0"/>
            </a:br>
            <a:r>
              <a:rPr lang="fr-FR" dirty="0" smtClean="0"/>
              <a:t>https://www.lesechos.fr/idees-debats/cercle/cercle-170073-la-licorne-de-demain-sera-francaise-2087208.php#zGEDpFSQ3oqBd0xF.99</a:t>
            </a:r>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24</a:t>
            </a:fld>
            <a:endParaRPr lang="fr-FR"/>
          </a:p>
        </p:txBody>
      </p:sp>
    </p:spTree>
    <p:extLst>
      <p:ext uri="{BB962C8B-B14F-4D97-AF65-F5344CB8AC3E}">
        <p14:creationId xmlns:p14="http://schemas.microsoft.com/office/powerpoint/2010/main" val="711824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Crédits icônes : The </a:t>
            </a:r>
            <a:r>
              <a:rPr lang="fr-FR" dirty="0" err="1" smtClean="0"/>
              <a:t>noun</a:t>
            </a:r>
            <a:r>
              <a:rPr lang="fr-FR" dirty="0" smtClean="0"/>
              <a:t> </a:t>
            </a:r>
            <a:r>
              <a:rPr lang="fr-FR" dirty="0" err="1" smtClean="0"/>
              <a:t>project</a:t>
            </a:r>
            <a:endParaRPr lang="fr-FR" dirty="0" smtClean="0"/>
          </a:p>
          <a:p>
            <a:endParaRPr lang="fr-FR" dirty="0" smtClean="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3</a:t>
            </a:fld>
            <a:endParaRPr lang="fr-FR"/>
          </a:p>
        </p:txBody>
      </p:sp>
    </p:spTree>
    <p:extLst>
      <p:ext uri="{BB962C8B-B14F-4D97-AF65-F5344CB8AC3E}">
        <p14:creationId xmlns:p14="http://schemas.microsoft.com/office/powerpoint/2010/main" val="1954487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4</a:t>
            </a:fld>
            <a:endParaRPr lang="fr-FR"/>
          </a:p>
        </p:txBody>
      </p:sp>
    </p:spTree>
    <p:extLst>
      <p:ext uri="{BB962C8B-B14F-4D97-AF65-F5344CB8AC3E}">
        <p14:creationId xmlns:p14="http://schemas.microsoft.com/office/powerpoint/2010/main" val="132248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u="sng" baseline="0" dirty="0" smtClean="0"/>
              <a:t>6</a:t>
            </a:r>
            <a:r>
              <a:rPr lang="fr-FR" b="1" u="sng" baseline="30000" dirty="0" smtClean="0"/>
              <a:t>e</a:t>
            </a:r>
            <a:r>
              <a:rPr lang="fr-FR" b="1" u="sng" baseline="0" dirty="0" smtClean="0"/>
              <a:t> économie mondiale </a:t>
            </a:r>
            <a:r>
              <a:rPr lang="fr-FR" b="0" u="none" baseline="0" dirty="0" smtClean="0"/>
              <a:t>: </a:t>
            </a:r>
            <a:r>
              <a:rPr lang="fr-FR" b="0" dirty="0" smtClean="0"/>
              <a:t>PIB en 2015</a:t>
            </a:r>
            <a:r>
              <a:rPr lang="fr-FR" b="0" baseline="0" dirty="0" smtClean="0"/>
              <a:t> (</a:t>
            </a:r>
            <a:r>
              <a:rPr lang="fr-FR" b="0" dirty="0" smtClean="0"/>
              <a:t>Source : FMI)</a:t>
            </a:r>
          </a:p>
          <a:p>
            <a:endParaRPr lang="fr-FR" b="1" u="sng" baseline="0" dirty="0" smtClean="0"/>
          </a:p>
          <a:p>
            <a:r>
              <a:rPr lang="fr-FR" b="1" u="sng" baseline="0" dirty="0" smtClean="0"/>
              <a:t>Investissements directs étrangers (IDE) :</a:t>
            </a:r>
          </a:p>
          <a:p>
            <a:pPr lvl="0"/>
            <a:endParaRPr lang="fr-FR" sz="12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La CNUCED (Conférence des Nations-Unies sur le commerce et le développement) a</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publié</a:t>
            </a:r>
            <a:r>
              <a:rPr lang="fr-FR" sz="1200" kern="1200" baseline="0" dirty="0" smtClean="0">
                <a:solidFill>
                  <a:schemeClr val="tx1"/>
                </a:solidFill>
                <a:effectLst/>
                <a:latin typeface="+mn-lt"/>
                <a:ea typeface="+mn-ea"/>
                <a:cs typeface="+mn-cs"/>
              </a:rPr>
              <a:t> des </a:t>
            </a:r>
            <a:r>
              <a:rPr lang="fr-FR" sz="1200" b="1" kern="1200" dirty="0" smtClean="0">
                <a:solidFill>
                  <a:schemeClr val="tx1"/>
                </a:solidFill>
                <a:effectLst/>
                <a:latin typeface="+mn-lt"/>
                <a:ea typeface="+mn-ea"/>
                <a:cs typeface="+mn-cs"/>
              </a:rPr>
              <a:t>chiffres positifs sur les investissements étrangers en France ces dernières années. </a:t>
            </a:r>
            <a:r>
              <a:rPr lang="fr-FR" sz="1200" kern="1200" dirty="0" smtClean="0">
                <a:solidFill>
                  <a:schemeClr val="tx1"/>
                </a:solidFill>
                <a:effectLst/>
                <a:latin typeface="+mn-lt"/>
                <a:ea typeface="+mn-ea"/>
                <a:cs typeface="+mn-cs"/>
              </a:rPr>
              <a:t>Ils étaient</a:t>
            </a:r>
            <a:r>
              <a:rPr lang="fr-FR" sz="1200" kern="1200" baseline="0" dirty="0" smtClean="0">
                <a:solidFill>
                  <a:schemeClr val="tx1"/>
                </a:solidFill>
                <a:effectLst/>
                <a:latin typeface="+mn-lt"/>
                <a:ea typeface="+mn-ea"/>
                <a:cs typeface="+mn-cs"/>
              </a:rPr>
              <a:t> notamment </a:t>
            </a:r>
            <a:r>
              <a:rPr lang="fr-FR" sz="1200" kern="1200" dirty="0" smtClean="0">
                <a:solidFill>
                  <a:schemeClr val="tx1"/>
                </a:solidFill>
                <a:effectLst/>
                <a:latin typeface="+mn-lt"/>
                <a:ea typeface="+mn-ea"/>
                <a:cs typeface="+mn-cs"/>
              </a:rPr>
              <a:t>en </a:t>
            </a:r>
            <a:r>
              <a:rPr lang="fr-FR" sz="1200" b="1" u="sng" kern="1200" dirty="0" smtClean="0">
                <a:solidFill>
                  <a:schemeClr val="tx1"/>
                </a:solidFill>
                <a:effectLst/>
                <a:latin typeface="+mn-lt"/>
                <a:ea typeface="+mn-ea"/>
                <a:cs typeface="+mn-cs"/>
              </a:rPr>
              <a:t>forte hausse</a:t>
            </a:r>
            <a:r>
              <a:rPr lang="fr-FR" sz="1200" kern="1200" dirty="0" smtClean="0">
                <a:solidFill>
                  <a:schemeClr val="tx1"/>
                </a:solidFill>
                <a:effectLst/>
                <a:latin typeface="+mn-lt"/>
                <a:ea typeface="+mn-ea"/>
                <a:cs typeface="+mn-cs"/>
              </a:rPr>
              <a:t>, à 47 Mds</a:t>
            </a:r>
            <a:r>
              <a:rPr lang="fr-FR" sz="1200" kern="1200" baseline="0" dirty="0" smtClean="0">
                <a:solidFill>
                  <a:schemeClr val="tx1"/>
                </a:solidFill>
                <a:effectLst/>
                <a:latin typeface="+mn-lt"/>
                <a:ea typeface="+mn-ea"/>
                <a:cs typeface="+mn-cs"/>
              </a:rPr>
              <a:t> EUR</a:t>
            </a:r>
            <a:r>
              <a:rPr lang="fr-FR" sz="1200" kern="1200" dirty="0" smtClean="0">
                <a:solidFill>
                  <a:schemeClr val="tx1"/>
                </a:solidFill>
                <a:effectLst/>
                <a:latin typeface="+mn-lt"/>
                <a:ea typeface="+mn-ea"/>
                <a:cs typeface="+mn-cs"/>
              </a:rPr>
              <a:t> en 2015 après 15 Mds EUR</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en 2014.</a:t>
            </a:r>
          </a:p>
          <a:p>
            <a:pPr lvl="0"/>
            <a:endParaRPr lang="fr-FR" sz="1200" kern="1200" dirty="0" smtClean="0">
              <a:solidFill>
                <a:schemeClr val="tx1"/>
              </a:solidFill>
              <a:effectLst/>
              <a:latin typeface="+mn-lt"/>
              <a:ea typeface="+mn-ea"/>
              <a:cs typeface="+mn-cs"/>
            </a:endParaRPr>
          </a:p>
          <a:p>
            <a:pPr lvl="0"/>
            <a:r>
              <a:rPr lang="fr-FR" sz="1200" b="1" u="none" kern="1200" dirty="0" smtClean="0">
                <a:solidFill>
                  <a:schemeClr val="tx1"/>
                </a:solidFill>
                <a:effectLst/>
                <a:latin typeface="+mn-lt"/>
                <a:ea typeface="+mn-ea"/>
                <a:cs typeface="+mn-cs"/>
              </a:rPr>
              <a:t>Avec 28 Mds EUR d’IDE entrants</a:t>
            </a:r>
            <a:r>
              <a:rPr lang="fr-FR" sz="1200" b="1" u="none" kern="1200" baseline="0" dirty="0" smtClean="0">
                <a:solidFill>
                  <a:schemeClr val="tx1"/>
                </a:solidFill>
                <a:effectLst/>
                <a:latin typeface="+mn-lt"/>
                <a:ea typeface="+mn-ea"/>
                <a:cs typeface="+mn-cs"/>
              </a:rPr>
              <a:t> </a:t>
            </a:r>
            <a:r>
              <a:rPr lang="fr-FR" sz="1200" b="1" u="none" kern="1200" dirty="0" smtClean="0">
                <a:solidFill>
                  <a:schemeClr val="tx1"/>
                </a:solidFill>
                <a:effectLst/>
                <a:latin typeface="+mn-lt"/>
                <a:ea typeface="+mn-ea"/>
                <a:cs typeface="+mn-cs"/>
              </a:rPr>
              <a:t>sur son</a:t>
            </a:r>
            <a:r>
              <a:rPr lang="fr-FR" sz="1200" b="1" u="none" kern="1200" baseline="0" dirty="0" smtClean="0">
                <a:solidFill>
                  <a:schemeClr val="tx1"/>
                </a:solidFill>
                <a:effectLst/>
                <a:latin typeface="+mn-lt"/>
                <a:ea typeface="+mn-ea"/>
                <a:cs typeface="+mn-cs"/>
              </a:rPr>
              <a:t> territoire en 2016 </a:t>
            </a:r>
            <a:r>
              <a:rPr lang="fr-FR" sz="1200" b="0" u="none" kern="1200" baseline="0" dirty="0" smtClean="0">
                <a:solidFill>
                  <a:schemeClr val="tx1"/>
                </a:solidFill>
                <a:effectLst/>
                <a:latin typeface="+mn-lt"/>
                <a:ea typeface="+mn-ea"/>
                <a:cs typeface="+mn-cs"/>
              </a:rPr>
              <a:t>(contre 47 Mds en 2015, niveau le plus élevé depuis 2008, du fait de </a:t>
            </a:r>
            <a:r>
              <a:rPr lang="fr-FR" dirty="0" smtClean="0"/>
              <a:t>plusieurs opérations importantes, au premier rang desquelles la fusion Lafarge-</a:t>
            </a:r>
            <a:r>
              <a:rPr lang="fr-FR" dirty="0" err="1" smtClean="0"/>
              <a:t>Holcim</a:t>
            </a:r>
            <a:r>
              <a:rPr lang="fr-FR" sz="1200" b="0" u="none" kern="1200" baseline="0" dirty="0" smtClean="0">
                <a:solidFill>
                  <a:schemeClr val="tx1"/>
                </a:solidFill>
                <a:effectLst/>
                <a:latin typeface="+mn-lt"/>
                <a:ea typeface="+mn-ea"/>
                <a:cs typeface="+mn-cs"/>
              </a:rPr>
              <a:t>)</a:t>
            </a:r>
            <a:r>
              <a:rPr lang="fr-FR" sz="1200" b="1" u="none" kern="1200" baseline="0" dirty="0" smtClean="0">
                <a:solidFill>
                  <a:schemeClr val="tx1"/>
                </a:solidFill>
                <a:effectLst/>
                <a:latin typeface="+mn-lt"/>
                <a:ea typeface="+mn-ea"/>
                <a:cs typeface="+mn-cs"/>
              </a:rPr>
              <a:t> </a:t>
            </a:r>
            <a:r>
              <a:rPr lang="fr-FR" sz="1200" b="1" u="none" kern="1200" dirty="0" smtClean="0">
                <a:solidFill>
                  <a:schemeClr val="tx1"/>
                </a:solidFill>
                <a:effectLst/>
                <a:latin typeface="+mn-lt"/>
                <a:ea typeface="+mn-ea"/>
                <a:cs typeface="+mn-cs"/>
              </a:rPr>
              <a:t>France est au 14</a:t>
            </a:r>
            <a:r>
              <a:rPr lang="fr-FR" sz="1200" b="1" u="none" kern="1200" baseline="30000" dirty="0" smtClean="0">
                <a:solidFill>
                  <a:schemeClr val="tx1"/>
                </a:solidFill>
                <a:effectLst/>
                <a:latin typeface="+mn-lt"/>
                <a:ea typeface="+mn-ea"/>
                <a:cs typeface="+mn-cs"/>
              </a:rPr>
              <a:t>e</a:t>
            </a:r>
            <a:r>
              <a:rPr lang="fr-FR" sz="1200" b="1" u="none" kern="1200" dirty="0" smtClean="0">
                <a:solidFill>
                  <a:schemeClr val="tx1"/>
                </a:solidFill>
                <a:effectLst/>
                <a:latin typeface="+mn-lt"/>
                <a:ea typeface="+mn-ea"/>
                <a:cs typeface="+mn-cs"/>
              </a:rPr>
              <a:t> rang des </a:t>
            </a:r>
            <a:r>
              <a:rPr lang="fr-FR" sz="1200" b="1" kern="1200" dirty="0" smtClean="0">
                <a:solidFill>
                  <a:schemeClr val="tx1"/>
                </a:solidFill>
                <a:effectLst/>
                <a:latin typeface="+mn-lt"/>
                <a:ea typeface="+mn-ea"/>
                <a:cs typeface="+mn-cs"/>
              </a:rPr>
              <a:t>Etats du monde attirant le plus d’investissements étrangers</a:t>
            </a:r>
            <a:r>
              <a:rPr lang="fr-FR" sz="1200" kern="1200" dirty="0" smtClean="0">
                <a:solidFill>
                  <a:schemeClr val="tx1"/>
                </a:solidFill>
                <a:effectLst/>
                <a:latin typeface="+mn-lt"/>
                <a:ea typeface="+mn-ea"/>
                <a:cs typeface="+mn-cs"/>
              </a:rPr>
              <a:t> (Rapport</a:t>
            </a:r>
            <a:r>
              <a:rPr lang="fr-FR" sz="1200" kern="1200" baseline="0" dirty="0" smtClean="0">
                <a:solidFill>
                  <a:schemeClr val="tx1"/>
                </a:solidFill>
                <a:effectLst/>
                <a:latin typeface="+mn-lt"/>
                <a:ea typeface="+mn-ea"/>
                <a:cs typeface="+mn-cs"/>
              </a:rPr>
              <a:t> sur l’investissement dans le monde, 2017, CNUCED) </a:t>
            </a:r>
            <a:r>
              <a:rPr lang="fr-FR" sz="1200" kern="1200" dirty="0" smtClean="0">
                <a:solidFill>
                  <a:schemeClr val="tx1"/>
                </a:solidFill>
                <a:effectLst/>
                <a:latin typeface="+mn-lt"/>
                <a:ea typeface="+mn-ea"/>
                <a:cs typeface="+mn-cs"/>
              </a:rPr>
              <a:t>et</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se maintient au 7</a:t>
            </a:r>
            <a:r>
              <a:rPr lang="fr-FR" sz="1200" kern="1200" baseline="30000" dirty="0" smtClean="0">
                <a:solidFill>
                  <a:schemeClr val="tx1"/>
                </a:solidFill>
                <a:effectLst/>
                <a:latin typeface="+mn-lt"/>
                <a:ea typeface="+mn-ea"/>
                <a:cs typeface="+mn-cs"/>
              </a:rPr>
              <a:t>ème</a:t>
            </a:r>
            <a:r>
              <a:rPr lang="fr-FR" sz="1200" kern="1200" dirty="0" smtClean="0">
                <a:solidFill>
                  <a:schemeClr val="tx1"/>
                </a:solidFill>
                <a:effectLst/>
                <a:latin typeface="+mn-lt"/>
                <a:ea typeface="+mn-ea"/>
                <a:cs typeface="+mn-cs"/>
              </a:rPr>
              <a:t> rang mondial concernant le stock d’investissements étrangers déjà présents sur son sol. La France se classe en outre au 7</a:t>
            </a:r>
            <a:r>
              <a:rPr lang="fr-FR" sz="1200" kern="1200" baseline="30000" dirty="0" smtClean="0">
                <a:solidFill>
                  <a:schemeClr val="tx1"/>
                </a:solidFill>
                <a:effectLst/>
                <a:latin typeface="+mn-lt"/>
                <a:ea typeface="+mn-ea"/>
                <a:cs typeface="+mn-cs"/>
              </a:rPr>
              <a:t>e</a:t>
            </a:r>
            <a:r>
              <a:rPr lang="fr-FR" sz="1200" kern="1200" dirty="0" smtClean="0">
                <a:solidFill>
                  <a:schemeClr val="tx1"/>
                </a:solidFill>
                <a:effectLst/>
                <a:latin typeface="+mn-lt"/>
                <a:ea typeface="+mn-ea"/>
                <a:cs typeface="+mn-cs"/>
              </a:rPr>
              <a:t> rang des pays d’origine des IDE. </a:t>
            </a:r>
          </a:p>
          <a:p>
            <a:pPr lvl="0"/>
            <a:endParaRPr lang="fr-FR" sz="1200" kern="1200" dirty="0" smtClean="0">
              <a:solidFill>
                <a:schemeClr val="tx1"/>
              </a:solidFill>
              <a:effectLst/>
              <a:latin typeface="+mn-lt"/>
              <a:ea typeface="+mn-ea"/>
              <a:cs typeface="+mn-cs"/>
            </a:endParaRPr>
          </a:p>
          <a:p>
            <a:pPr lvl="0"/>
            <a:endParaRPr lang="fr-FR"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5</a:t>
            </a:fld>
            <a:endParaRPr lang="fr-FR"/>
          </a:p>
        </p:txBody>
      </p:sp>
    </p:spTree>
    <p:extLst>
      <p:ext uri="{BB962C8B-B14F-4D97-AF65-F5344CB8AC3E}">
        <p14:creationId xmlns:p14="http://schemas.microsoft.com/office/powerpoint/2010/main" val="1069915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u="sng" dirty="0" smtClean="0"/>
              <a:t>Source : </a:t>
            </a:r>
            <a:r>
              <a:rPr lang="fr-FR" dirty="0" smtClean="0"/>
              <a:t>Rapport annuel Business France sur l’internationalisation de l’économie, 2016</a:t>
            </a:r>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6</a:t>
            </a:fld>
            <a:endParaRPr lang="fr-FR"/>
          </a:p>
        </p:txBody>
      </p:sp>
    </p:spTree>
    <p:extLst>
      <p:ext uri="{BB962C8B-B14F-4D97-AF65-F5344CB8AC3E}">
        <p14:creationId xmlns:p14="http://schemas.microsoft.com/office/powerpoint/2010/main" val="797016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Données Banque mondiale : </a:t>
            </a:r>
            <a:r>
              <a:rPr lang="fr-FR" baseline="0" dirty="0" smtClean="0"/>
              <a:t> </a:t>
            </a:r>
            <a:r>
              <a:rPr lang="fr-FR" dirty="0" smtClean="0"/>
              <a:t>http://wdi.worldbank.org/table/2.1#</a:t>
            </a:r>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9</a:t>
            </a:fld>
            <a:endParaRPr lang="fr-FR" dirty="0"/>
          </a:p>
        </p:txBody>
      </p:sp>
    </p:spTree>
    <p:extLst>
      <p:ext uri="{BB962C8B-B14F-4D97-AF65-F5344CB8AC3E}">
        <p14:creationId xmlns:p14="http://schemas.microsoft.com/office/powerpoint/2010/main" val="29465057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Données OCDE</a:t>
            </a:r>
            <a:r>
              <a:rPr lang="fr-FR" baseline="0" dirty="0" smtClean="0"/>
              <a:t> : https://data.oecd.org/fr/eduatt/diplomes-de-l-enseignement-superieur.htm </a:t>
            </a:r>
          </a:p>
          <a:p>
            <a:endParaRPr lang="fr-FR" baseline="0" dirty="0" smtClean="0"/>
          </a:p>
          <a:p>
            <a:r>
              <a:rPr lang="fr-FR" baseline="0" dirty="0" smtClean="0"/>
              <a:t>Données productivité : The </a:t>
            </a:r>
            <a:r>
              <a:rPr lang="fr-FR" baseline="0" dirty="0" err="1" smtClean="0"/>
              <a:t>Conference</a:t>
            </a:r>
            <a:r>
              <a:rPr lang="fr-FR" baseline="0" dirty="0" smtClean="0"/>
              <a:t> </a:t>
            </a:r>
            <a:r>
              <a:rPr lang="fr-FR" baseline="0" dirty="0" err="1" smtClean="0"/>
              <a:t>Board</a:t>
            </a:r>
            <a:r>
              <a:rPr lang="fr-FR" baseline="0" dirty="0" smtClean="0"/>
              <a:t>, 2016 https://www.conference-board.org/pdf_free/workingpapers/E PWP1602.pdf</a:t>
            </a:r>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10</a:t>
            </a:fld>
            <a:endParaRPr lang="fr-FR"/>
          </a:p>
        </p:txBody>
      </p:sp>
    </p:spTree>
    <p:extLst>
      <p:ext uri="{BB962C8B-B14F-4D97-AF65-F5344CB8AC3E}">
        <p14:creationId xmlns:p14="http://schemas.microsoft.com/office/powerpoint/2010/main" val="3470881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Photo libre de droits</a:t>
            </a:r>
            <a:r>
              <a:rPr lang="fr-FR" baseline="0" dirty="0" smtClean="0"/>
              <a:t> : https://pixabay.com/fr/soudure-soudure-chaude-radio-67640/</a:t>
            </a:r>
          </a:p>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11</a:t>
            </a:fld>
            <a:endParaRPr lang="fr-FR"/>
          </a:p>
        </p:txBody>
      </p:sp>
    </p:spTree>
    <p:extLst>
      <p:ext uri="{BB962C8B-B14F-4D97-AF65-F5344CB8AC3E}">
        <p14:creationId xmlns:p14="http://schemas.microsoft.com/office/powerpoint/2010/main" val="3190959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12</a:t>
            </a:fld>
            <a:endParaRPr lang="fr-FR"/>
          </a:p>
        </p:txBody>
      </p:sp>
    </p:spTree>
    <p:extLst>
      <p:ext uri="{BB962C8B-B14F-4D97-AF65-F5344CB8AC3E}">
        <p14:creationId xmlns:p14="http://schemas.microsoft.com/office/powerpoint/2010/main" val="36490950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929565" y="2566899"/>
            <a:ext cx="9085342" cy="1502066"/>
          </a:xfrm>
        </p:spPr>
        <p:txBody>
          <a:bodyPr anchor="t"/>
          <a:lstStyle>
            <a:lvl1pPr algn="r">
              <a:defRPr sz="4600" b="1" cap="all">
                <a:solidFill>
                  <a:schemeClr val="bg1"/>
                </a:solidFill>
              </a:defRPr>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929565" y="4441430"/>
            <a:ext cx="9085342" cy="1654373"/>
          </a:xfrm>
        </p:spPr>
        <p:txBody>
          <a:bodyPr anchor="t" anchorCtr="0"/>
          <a:lstStyle>
            <a:lvl1pPr marL="0" indent="0" algn="r">
              <a:buNone/>
              <a:defRPr sz="2300">
                <a:solidFill>
                  <a:schemeClr val="bg1"/>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fr-FR" dirty="0" smtClean="0"/>
              <a:t>Cliquez pour modifier les styles du texte du masque</a:t>
            </a:r>
          </a:p>
        </p:txBody>
      </p:sp>
      <p:sp>
        <p:nvSpPr>
          <p:cNvPr id="4" name="Rectangle 3"/>
          <p:cNvSpPr/>
          <p:nvPr userDrawn="1"/>
        </p:nvSpPr>
        <p:spPr>
          <a:xfrm>
            <a:off x="9435663" y="4134102"/>
            <a:ext cx="485847" cy="11081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364290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94012" y="1928789"/>
            <a:ext cx="10100623" cy="4827015"/>
          </a:xfrm>
        </p:spPr>
        <p:txBody>
          <a:bodyPr/>
          <a:lstStyle>
            <a:lvl1pPr>
              <a:defRPr>
                <a:solidFill>
                  <a:srgbClr val="9F2936"/>
                </a:solidFill>
              </a:defRPr>
            </a:lvl1pPr>
            <a:lvl2pPr>
              <a:defRPr>
                <a:solidFill>
                  <a:srgbClr val="9F2936"/>
                </a:solidFill>
              </a:defRPr>
            </a:lvl2pPr>
            <a:lvl3pPr>
              <a:defRPr>
                <a:solidFill>
                  <a:srgbClr val="9F2936"/>
                </a:solidFill>
              </a:defRPr>
            </a:lvl3pPr>
            <a:lvl4pPr>
              <a:defRPr>
                <a:solidFill>
                  <a:srgbClr val="9F2936"/>
                </a:solidFill>
              </a:defRPr>
            </a:lvl4pPr>
            <a:lvl5pPr>
              <a:defRPr>
                <a:solidFill>
                  <a:srgbClr val="9F2936"/>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p:cNvSpPr>
            <a:spLocks noGrp="1"/>
          </p:cNvSpPr>
          <p:nvPr>
            <p:ph type="ftr" sz="quarter" idx="11"/>
          </p:nvPr>
        </p:nvSpPr>
        <p:spPr>
          <a:xfrm>
            <a:off x="3651956" y="7009654"/>
            <a:ext cx="3384735" cy="402652"/>
          </a:xfrm>
          <a:prstGeom prst="rect">
            <a:avLst/>
          </a:prstGeom>
        </p:spPr>
        <p:txBody>
          <a:bodyPr lIns="99546" tIns="49772" rIns="99546" bIns="49772" anchor="ctr"/>
          <a:lstStyle>
            <a:lvl1pPr algn="ctr">
              <a:defRPr sz="1300">
                <a:solidFill>
                  <a:srgbClr val="9F2936"/>
                </a:solidFill>
              </a:defRPr>
            </a:lvl1pPr>
          </a:lstStyle>
          <a:p>
            <a:pPr defTabSz="521407"/>
            <a:r>
              <a:rPr lang="fr-FR"/>
              <a:t>Investor’s Month 2016-2017</a:t>
            </a:r>
            <a:endParaRPr lang="fr-FR" dirty="0"/>
          </a:p>
        </p:txBody>
      </p:sp>
      <p:sp>
        <p:nvSpPr>
          <p:cNvPr id="6" name="Espace réservé du numéro de diapositive 5"/>
          <p:cNvSpPr>
            <a:spLocks noGrp="1"/>
          </p:cNvSpPr>
          <p:nvPr>
            <p:ph type="sldNum" sz="quarter" idx="12"/>
          </p:nvPr>
        </p:nvSpPr>
        <p:spPr>
          <a:xfrm>
            <a:off x="7660190" y="7009654"/>
            <a:ext cx="2494016" cy="402652"/>
          </a:xfrm>
          <a:prstGeom prst="rect">
            <a:avLst/>
          </a:prstGeom>
        </p:spPr>
        <p:txBody>
          <a:bodyPr lIns="99546" tIns="49772" rIns="99546" bIns="49772"/>
          <a:lstStyle>
            <a:lvl1pPr>
              <a:defRPr>
                <a:solidFill>
                  <a:srgbClr val="9F2936"/>
                </a:solidFill>
              </a:defRPr>
            </a:lvl1pPr>
          </a:lstStyle>
          <a:p>
            <a:pPr defTabSz="521407"/>
            <a:fld id="{BC527BA8-1636-47B4-8A4C-36EB5363E4C7}" type="slidenum">
              <a:rPr lang="fr-FR" smtClean="0"/>
              <a:pPr defTabSz="521407"/>
              <a:t>‹N°›</a:t>
            </a:fld>
            <a:endParaRPr lang="fr-FR" dirty="0"/>
          </a:p>
        </p:txBody>
      </p:sp>
      <p:sp>
        <p:nvSpPr>
          <p:cNvPr id="7" name="Rectangle 6"/>
          <p:cNvSpPr/>
          <p:nvPr userDrawn="1"/>
        </p:nvSpPr>
        <p:spPr>
          <a:xfrm>
            <a:off x="0" y="7"/>
            <a:ext cx="10688638" cy="1200922"/>
          </a:xfrm>
          <a:prstGeom prst="rect">
            <a:avLst/>
          </a:prstGeom>
          <a:solidFill>
            <a:srgbClr val="BD181F"/>
          </a:solidFill>
          <a:ln>
            <a:noFill/>
          </a:ln>
        </p:spPr>
        <p:style>
          <a:lnRef idx="2">
            <a:schemeClr val="accent1">
              <a:shade val="50000"/>
            </a:schemeClr>
          </a:lnRef>
          <a:fillRef idx="1">
            <a:schemeClr val="accent1"/>
          </a:fillRef>
          <a:effectRef idx="0">
            <a:schemeClr val="accent1"/>
          </a:effectRef>
          <a:fontRef idx="minor">
            <a:schemeClr val="lt1"/>
          </a:fontRef>
        </p:style>
        <p:txBody>
          <a:bodyPr lIns="99540" tIns="49770" rIns="99540" bIns="49770" rtlCol="0" anchor="ctr"/>
          <a:lstStyle/>
          <a:p>
            <a:pPr algn="just" defTabSz="521407"/>
            <a:endParaRPr lang="fr-FR" sz="2600" b="1" dirty="0">
              <a:solidFill>
                <a:prstClr val="white"/>
              </a:solidFill>
              <a:latin typeface="Calibri Light" panose="020F0302020204030204" pitchFamily="34" charset="0"/>
            </a:endParaRPr>
          </a:p>
        </p:txBody>
      </p:sp>
      <p:sp>
        <p:nvSpPr>
          <p:cNvPr id="4" name="Titre 3"/>
          <p:cNvSpPr>
            <a:spLocks noGrp="1"/>
          </p:cNvSpPr>
          <p:nvPr>
            <p:ph type="title"/>
          </p:nvPr>
        </p:nvSpPr>
        <p:spPr>
          <a:xfrm>
            <a:off x="0" y="2"/>
            <a:ext cx="10688638" cy="1200921"/>
          </a:xfrm>
          <a:prstGeom prst="rect">
            <a:avLst/>
          </a:prstGeom>
        </p:spPr>
        <p:txBody>
          <a:bodyPr lIns="352697" tIns="49770" rIns="99540" bIns="49770" anchor="ctr"/>
          <a:lstStyle/>
          <a:p>
            <a:r>
              <a:rPr lang="fr-FR" dirty="0"/>
              <a:t>Modifiez le style du titre</a:t>
            </a:r>
          </a:p>
        </p:txBody>
      </p:sp>
      <p:sp>
        <p:nvSpPr>
          <p:cNvPr id="16" name="Espace réservé du contenu 15"/>
          <p:cNvSpPr>
            <a:spLocks noGrp="1"/>
          </p:cNvSpPr>
          <p:nvPr>
            <p:ph sz="quarter" idx="13" hasCustomPrompt="1"/>
          </p:nvPr>
        </p:nvSpPr>
        <p:spPr>
          <a:xfrm>
            <a:off x="294014" y="1465633"/>
            <a:ext cx="5114787" cy="330874"/>
          </a:xfrm>
        </p:spPr>
        <p:txBody>
          <a:bodyPr anchor="ctr">
            <a:noAutofit/>
          </a:bodyPr>
          <a:lstStyle>
            <a:lvl1pPr marL="0" indent="0">
              <a:buNone/>
              <a:defRPr sz="2000">
                <a:solidFill>
                  <a:schemeClr val="tx1">
                    <a:lumMod val="65000"/>
                    <a:lumOff val="35000"/>
                  </a:schemeClr>
                </a:solidFill>
              </a:defRPr>
            </a:lvl1pPr>
          </a:lstStyle>
          <a:p>
            <a:pPr lvl="0"/>
            <a:r>
              <a:rPr lang="fr-FR" dirty="0"/>
              <a:t>Titre du graphique</a:t>
            </a:r>
          </a:p>
        </p:txBody>
      </p:sp>
      <p:sp>
        <p:nvSpPr>
          <p:cNvPr id="10" name="Espace réservé du texte 9"/>
          <p:cNvSpPr>
            <a:spLocks noGrp="1"/>
          </p:cNvSpPr>
          <p:nvPr>
            <p:ph type="body" sz="quarter" idx="14" hasCustomPrompt="1"/>
          </p:nvPr>
        </p:nvSpPr>
        <p:spPr>
          <a:xfrm>
            <a:off x="291198" y="6462217"/>
            <a:ext cx="4211511" cy="253846"/>
          </a:xfrm>
        </p:spPr>
        <p:txBody>
          <a:bodyPr>
            <a:noAutofit/>
          </a:bodyPr>
          <a:lstStyle>
            <a:lvl1pPr marL="0" indent="0">
              <a:buNone/>
              <a:defRPr sz="1200"/>
            </a:lvl1pPr>
            <a:lvl2pPr marL="497706" indent="0">
              <a:buNone/>
              <a:defRPr sz="1200"/>
            </a:lvl2pPr>
            <a:lvl3pPr marL="995410" indent="0">
              <a:buNone/>
              <a:defRPr sz="1200"/>
            </a:lvl3pPr>
            <a:lvl4pPr marL="1493116" indent="0">
              <a:buNone/>
              <a:defRPr sz="1200"/>
            </a:lvl4pPr>
            <a:lvl5pPr marL="0" indent="0" algn="l">
              <a:buNone/>
              <a:defRPr sz="1300" baseline="0">
                <a:solidFill>
                  <a:schemeClr val="tx1"/>
                </a:solidFill>
              </a:defRPr>
            </a:lvl5pPr>
          </a:lstStyle>
          <a:p>
            <a:pPr lvl="4"/>
            <a:r>
              <a:rPr lang="fr-FR" dirty="0"/>
              <a:t>Source: </a:t>
            </a:r>
          </a:p>
        </p:txBody>
      </p:sp>
    </p:spTree>
    <p:extLst>
      <p:ext uri="{BB962C8B-B14F-4D97-AF65-F5344CB8AC3E}">
        <p14:creationId xmlns:p14="http://schemas.microsoft.com/office/powerpoint/2010/main" val="2206190580"/>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1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Intercalair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929565" y="2566899"/>
            <a:ext cx="9085342" cy="1502066"/>
          </a:xfrm>
        </p:spPr>
        <p:txBody>
          <a:bodyPr anchor="t"/>
          <a:lstStyle>
            <a:lvl1pPr algn="l">
              <a:defRPr sz="4600" b="1" cap="all">
                <a:solidFill>
                  <a:schemeClr val="tx2"/>
                </a:solidFill>
              </a:defRPr>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929565" y="912526"/>
            <a:ext cx="9085342" cy="1654373"/>
          </a:xfrm>
        </p:spPr>
        <p:txBody>
          <a:bodyPr anchor="b"/>
          <a:lstStyle>
            <a:lvl1pPr marL="0" indent="0">
              <a:buNone/>
              <a:defRPr sz="2300">
                <a:solidFill>
                  <a:schemeClr val="tx1"/>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fr-FR" dirty="0" smtClean="0"/>
              <a:t>Cliquez pour modifier les styles du texte du masque</a:t>
            </a:r>
          </a:p>
        </p:txBody>
      </p:sp>
    </p:spTree>
    <p:extLst>
      <p:ext uri="{BB962C8B-B14F-4D97-AF65-F5344CB8AC3E}">
        <p14:creationId xmlns:p14="http://schemas.microsoft.com/office/powerpoint/2010/main" val="4026734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Page classique - fond clair MAEDI">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i="0">
                <a:solidFill>
                  <a:schemeClr val="tx2"/>
                </a:solidFill>
              </a:defRPr>
            </a:lvl1pPr>
          </a:lstStyle>
          <a:p>
            <a:r>
              <a:rPr lang="fr-FR" dirty="0" smtClean="0"/>
              <a:t>Cliquez et modifiez le titre</a:t>
            </a:r>
            <a:endParaRPr lang="fr-FR" dirty="0"/>
          </a:p>
        </p:txBody>
      </p:sp>
      <p:sp>
        <p:nvSpPr>
          <p:cNvPr id="3" name="Espace réservé du contenu 2"/>
          <p:cNvSpPr>
            <a:spLocks noGrp="1"/>
          </p:cNvSpPr>
          <p:nvPr>
            <p:ph idx="1"/>
          </p:nvPr>
        </p:nvSpPr>
        <p:spPr>
          <a:xfrm>
            <a:off x="534432" y="1764666"/>
            <a:ext cx="9619774" cy="5276094"/>
          </a:xfrm>
        </p:spPr>
        <p:txBody>
          <a:bodyPr>
            <a:normAutofit/>
          </a:bodyPr>
          <a:lstStyle>
            <a:lvl1pPr marL="0" indent="0">
              <a:buNone/>
              <a:defRPr sz="1800">
                <a:solidFill>
                  <a:schemeClr val="tx1"/>
                </a:solidFill>
              </a:defRPr>
            </a:lvl1pPr>
            <a:lvl2pPr>
              <a:defRPr sz="1800"/>
            </a:lvl2pPr>
            <a:lvl3pPr>
              <a:defRPr sz="1800"/>
            </a:lvl3pPr>
            <a:lvl4pPr>
              <a:defRPr sz="1800"/>
            </a:lvl4pPr>
            <a:lvl5pPr>
              <a:defRPr sz="1800"/>
            </a:lvl5pPr>
          </a:lstStyle>
          <a:p>
            <a:pPr lvl="0"/>
            <a:r>
              <a:rPr lang="fr-FR" dirty="0" smtClean="0"/>
              <a:t>Cliquez pour modifier les styles du texte du masque</a:t>
            </a:r>
          </a:p>
        </p:txBody>
      </p:sp>
    </p:spTree>
    <p:extLst>
      <p:ext uri="{BB962C8B-B14F-4D97-AF65-F5344CB8AC3E}">
        <p14:creationId xmlns:p14="http://schemas.microsoft.com/office/powerpoint/2010/main" val="14176989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Page classique - fond bleu MAEDI">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i="0">
                <a:solidFill>
                  <a:schemeClr val="tx1"/>
                </a:solidFill>
              </a:defRPr>
            </a:lvl1pPr>
          </a:lstStyle>
          <a:p>
            <a:r>
              <a:rPr lang="fr-FR" dirty="0" smtClean="0"/>
              <a:t>Cliquez et modifiez le titre</a:t>
            </a:r>
            <a:endParaRPr lang="fr-FR" dirty="0"/>
          </a:p>
        </p:txBody>
      </p:sp>
      <p:sp>
        <p:nvSpPr>
          <p:cNvPr id="3" name="Espace réservé du contenu 2"/>
          <p:cNvSpPr>
            <a:spLocks noGrp="1"/>
          </p:cNvSpPr>
          <p:nvPr>
            <p:ph idx="1"/>
          </p:nvPr>
        </p:nvSpPr>
        <p:spPr>
          <a:xfrm>
            <a:off x="534432" y="1764666"/>
            <a:ext cx="9619774" cy="5276094"/>
          </a:xfrm>
        </p:spPr>
        <p:txBody>
          <a:bodyPr>
            <a:normAutofit/>
          </a:bodyPr>
          <a:lstStyle>
            <a:lvl1pPr marL="0" indent="0">
              <a:buNone/>
              <a:defRPr sz="1800">
                <a:solidFill>
                  <a:schemeClr val="bg1"/>
                </a:solidFill>
              </a:defRPr>
            </a:lvl1pPr>
            <a:lvl2pPr>
              <a:defRPr sz="1800"/>
            </a:lvl2pPr>
            <a:lvl3pPr>
              <a:defRPr sz="1800"/>
            </a:lvl3pPr>
            <a:lvl4pPr>
              <a:defRPr sz="1800"/>
            </a:lvl4pPr>
            <a:lvl5pPr>
              <a:defRPr sz="1800"/>
            </a:lvl5pPr>
          </a:lstStyle>
          <a:p>
            <a:pPr lvl="0"/>
            <a:r>
              <a:rPr lang="fr-FR" dirty="0" smtClean="0"/>
              <a:t>Cliquez pour modifier les styles du texte du masque</a:t>
            </a:r>
          </a:p>
        </p:txBody>
      </p:sp>
    </p:spTree>
    <p:extLst>
      <p:ext uri="{BB962C8B-B14F-4D97-AF65-F5344CB8AC3E}">
        <p14:creationId xmlns:p14="http://schemas.microsoft.com/office/powerpoint/2010/main" val="36771699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929565" y="2566900"/>
            <a:ext cx="9085342" cy="1502066"/>
          </a:xfrm>
        </p:spPr>
        <p:txBody>
          <a:bodyPr anchor="t"/>
          <a:lstStyle>
            <a:lvl1pPr algn="r">
              <a:defRPr sz="4600" b="1" cap="all">
                <a:solidFill>
                  <a:schemeClr val="bg1"/>
                </a:solidFill>
              </a:defRPr>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929565" y="4441432"/>
            <a:ext cx="9085342" cy="1654373"/>
          </a:xfrm>
        </p:spPr>
        <p:txBody>
          <a:bodyPr anchor="t" anchorCtr="0"/>
          <a:lstStyle>
            <a:lvl1pPr marL="0" indent="0" algn="r">
              <a:buNone/>
              <a:defRPr sz="2300">
                <a:solidFill>
                  <a:schemeClr val="bg1"/>
                </a:solidFill>
              </a:defRPr>
            </a:lvl1pPr>
            <a:lvl2pPr marL="521407" indent="0">
              <a:buNone/>
              <a:defRPr sz="2100">
                <a:solidFill>
                  <a:schemeClr val="tx1">
                    <a:tint val="75000"/>
                  </a:schemeClr>
                </a:solidFill>
              </a:defRPr>
            </a:lvl2pPr>
            <a:lvl3pPr marL="1042812" indent="0">
              <a:buNone/>
              <a:defRPr sz="1900">
                <a:solidFill>
                  <a:schemeClr val="tx1">
                    <a:tint val="75000"/>
                  </a:schemeClr>
                </a:solidFill>
              </a:defRPr>
            </a:lvl3pPr>
            <a:lvl4pPr marL="1564219" indent="0">
              <a:buNone/>
              <a:defRPr sz="1600">
                <a:solidFill>
                  <a:schemeClr val="tx1">
                    <a:tint val="75000"/>
                  </a:schemeClr>
                </a:solidFill>
              </a:defRPr>
            </a:lvl4pPr>
            <a:lvl5pPr marL="2085626" indent="0">
              <a:buNone/>
              <a:defRPr sz="1600">
                <a:solidFill>
                  <a:schemeClr val="tx1">
                    <a:tint val="75000"/>
                  </a:schemeClr>
                </a:solidFill>
              </a:defRPr>
            </a:lvl5pPr>
            <a:lvl6pPr marL="2607033" indent="0">
              <a:buNone/>
              <a:defRPr sz="1600">
                <a:solidFill>
                  <a:schemeClr val="tx1">
                    <a:tint val="75000"/>
                  </a:schemeClr>
                </a:solidFill>
              </a:defRPr>
            </a:lvl6pPr>
            <a:lvl7pPr marL="3128438" indent="0">
              <a:buNone/>
              <a:defRPr sz="1600">
                <a:solidFill>
                  <a:schemeClr val="tx1">
                    <a:tint val="75000"/>
                  </a:schemeClr>
                </a:solidFill>
              </a:defRPr>
            </a:lvl7pPr>
            <a:lvl8pPr marL="3649843" indent="0">
              <a:buNone/>
              <a:defRPr sz="1600">
                <a:solidFill>
                  <a:schemeClr val="tx1">
                    <a:tint val="75000"/>
                  </a:schemeClr>
                </a:solidFill>
              </a:defRPr>
            </a:lvl8pPr>
            <a:lvl9pPr marL="4171250" indent="0">
              <a:buNone/>
              <a:defRPr sz="1600">
                <a:solidFill>
                  <a:schemeClr val="tx1">
                    <a:tint val="75000"/>
                  </a:schemeClr>
                </a:solidFill>
              </a:defRPr>
            </a:lvl9pPr>
          </a:lstStyle>
          <a:p>
            <a:pPr lvl="0"/>
            <a:r>
              <a:rPr lang="fr-FR" dirty="0" smtClean="0"/>
              <a:t>Cliquez pour modifier les styles du texte du masque</a:t>
            </a:r>
          </a:p>
        </p:txBody>
      </p:sp>
      <p:sp>
        <p:nvSpPr>
          <p:cNvPr id="4" name="Rectangle 3"/>
          <p:cNvSpPr/>
          <p:nvPr userDrawn="1"/>
        </p:nvSpPr>
        <p:spPr>
          <a:xfrm>
            <a:off x="9435665" y="4134102"/>
            <a:ext cx="485847" cy="1108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36" tIns="45718" rIns="91436" bIns="45718" rtlCol="0" anchor="ctr"/>
          <a:lstStyle/>
          <a:p>
            <a:pPr algn="ctr" defTabSz="521407"/>
            <a:endParaRPr lang="fr-FR">
              <a:solidFill>
                <a:prstClr val="white"/>
              </a:solidFill>
            </a:endParaRPr>
          </a:p>
        </p:txBody>
      </p:sp>
    </p:spTree>
    <p:extLst>
      <p:ext uri="{BB962C8B-B14F-4D97-AF65-F5344CB8AC3E}">
        <p14:creationId xmlns:p14="http://schemas.microsoft.com/office/powerpoint/2010/main" val="319009732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Intercalair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929565" y="2566900"/>
            <a:ext cx="9085342" cy="1502066"/>
          </a:xfrm>
        </p:spPr>
        <p:txBody>
          <a:bodyPr anchor="t"/>
          <a:lstStyle>
            <a:lvl1pPr algn="l">
              <a:defRPr sz="4600" b="1" cap="all">
                <a:solidFill>
                  <a:schemeClr val="tx2"/>
                </a:solidFill>
              </a:defRPr>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929565" y="912528"/>
            <a:ext cx="9085342" cy="1654373"/>
          </a:xfrm>
        </p:spPr>
        <p:txBody>
          <a:bodyPr anchor="b"/>
          <a:lstStyle>
            <a:lvl1pPr marL="0" indent="0">
              <a:buNone/>
              <a:defRPr sz="2300">
                <a:solidFill>
                  <a:schemeClr val="tx1"/>
                </a:solidFill>
              </a:defRPr>
            </a:lvl1pPr>
            <a:lvl2pPr marL="521407" indent="0">
              <a:buNone/>
              <a:defRPr sz="2100">
                <a:solidFill>
                  <a:schemeClr val="tx1">
                    <a:tint val="75000"/>
                  </a:schemeClr>
                </a:solidFill>
              </a:defRPr>
            </a:lvl2pPr>
            <a:lvl3pPr marL="1042812" indent="0">
              <a:buNone/>
              <a:defRPr sz="1900">
                <a:solidFill>
                  <a:schemeClr val="tx1">
                    <a:tint val="75000"/>
                  </a:schemeClr>
                </a:solidFill>
              </a:defRPr>
            </a:lvl3pPr>
            <a:lvl4pPr marL="1564219" indent="0">
              <a:buNone/>
              <a:defRPr sz="1600">
                <a:solidFill>
                  <a:schemeClr val="tx1">
                    <a:tint val="75000"/>
                  </a:schemeClr>
                </a:solidFill>
              </a:defRPr>
            </a:lvl4pPr>
            <a:lvl5pPr marL="2085626" indent="0">
              <a:buNone/>
              <a:defRPr sz="1600">
                <a:solidFill>
                  <a:schemeClr val="tx1">
                    <a:tint val="75000"/>
                  </a:schemeClr>
                </a:solidFill>
              </a:defRPr>
            </a:lvl5pPr>
            <a:lvl6pPr marL="2607033" indent="0">
              <a:buNone/>
              <a:defRPr sz="1600">
                <a:solidFill>
                  <a:schemeClr val="tx1">
                    <a:tint val="75000"/>
                  </a:schemeClr>
                </a:solidFill>
              </a:defRPr>
            </a:lvl6pPr>
            <a:lvl7pPr marL="3128438" indent="0">
              <a:buNone/>
              <a:defRPr sz="1600">
                <a:solidFill>
                  <a:schemeClr val="tx1">
                    <a:tint val="75000"/>
                  </a:schemeClr>
                </a:solidFill>
              </a:defRPr>
            </a:lvl7pPr>
            <a:lvl8pPr marL="3649843" indent="0">
              <a:buNone/>
              <a:defRPr sz="1600">
                <a:solidFill>
                  <a:schemeClr val="tx1">
                    <a:tint val="75000"/>
                  </a:schemeClr>
                </a:solidFill>
              </a:defRPr>
            </a:lvl8pPr>
            <a:lvl9pPr marL="4171250" indent="0">
              <a:buNone/>
              <a:defRPr sz="1600">
                <a:solidFill>
                  <a:schemeClr val="tx1">
                    <a:tint val="75000"/>
                  </a:schemeClr>
                </a:solidFill>
              </a:defRPr>
            </a:lvl9pPr>
          </a:lstStyle>
          <a:p>
            <a:pPr lvl="0"/>
            <a:r>
              <a:rPr lang="fr-FR" dirty="0" smtClean="0"/>
              <a:t>Cliquez pour modifier les styles du texte du masque</a:t>
            </a:r>
          </a:p>
        </p:txBody>
      </p:sp>
    </p:spTree>
    <p:extLst>
      <p:ext uri="{BB962C8B-B14F-4D97-AF65-F5344CB8AC3E}">
        <p14:creationId xmlns:p14="http://schemas.microsoft.com/office/powerpoint/2010/main" val="140801208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Page classique - fond clair MAEDI">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i="0">
                <a:solidFill>
                  <a:schemeClr val="tx2"/>
                </a:solidFill>
              </a:defRPr>
            </a:lvl1pPr>
          </a:lstStyle>
          <a:p>
            <a:r>
              <a:rPr lang="fr-FR" dirty="0" smtClean="0"/>
              <a:t>Cliquez et modifiez le titre</a:t>
            </a:r>
            <a:endParaRPr lang="fr-FR" dirty="0"/>
          </a:p>
        </p:txBody>
      </p:sp>
      <p:sp>
        <p:nvSpPr>
          <p:cNvPr id="3" name="Espace réservé du contenu 2"/>
          <p:cNvSpPr>
            <a:spLocks noGrp="1"/>
          </p:cNvSpPr>
          <p:nvPr>
            <p:ph idx="1"/>
          </p:nvPr>
        </p:nvSpPr>
        <p:spPr>
          <a:xfrm>
            <a:off x="534432" y="1764666"/>
            <a:ext cx="9619774" cy="5276094"/>
          </a:xfrm>
        </p:spPr>
        <p:txBody>
          <a:bodyPr>
            <a:normAutofit/>
          </a:bodyPr>
          <a:lstStyle>
            <a:lvl1pPr marL="0" indent="0">
              <a:buNone/>
              <a:defRPr sz="1900">
                <a:solidFill>
                  <a:schemeClr val="tx1"/>
                </a:solidFill>
              </a:defRPr>
            </a:lvl1pPr>
            <a:lvl2pPr>
              <a:defRPr sz="1900"/>
            </a:lvl2pPr>
            <a:lvl3pPr>
              <a:defRPr sz="1900"/>
            </a:lvl3pPr>
            <a:lvl4pPr>
              <a:defRPr sz="1900"/>
            </a:lvl4pPr>
            <a:lvl5pPr>
              <a:defRPr sz="1900"/>
            </a:lvl5pPr>
          </a:lstStyle>
          <a:p>
            <a:pPr lvl="0"/>
            <a:r>
              <a:rPr lang="fr-FR" dirty="0" smtClean="0"/>
              <a:t>Cliquez pour modifier les styles du texte du masque</a:t>
            </a:r>
          </a:p>
        </p:txBody>
      </p:sp>
    </p:spTree>
    <p:extLst>
      <p:ext uri="{BB962C8B-B14F-4D97-AF65-F5344CB8AC3E}">
        <p14:creationId xmlns:p14="http://schemas.microsoft.com/office/powerpoint/2010/main" val="25964408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Page classique - fond bleu MAEDI">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61257" y="302867"/>
            <a:ext cx="10130972" cy="1260475"/>
          </a:xfrm>
          <a:solidFill>
            <a:schemeClr val="tx1"/>
          </a:solidFill>
        </p:spPr>
        <p:txBody>
          <a:bodyPr>
            <a:normAutofit/>
          </a:bodyPr>
          <a:lstStyle>
            <a:lvl1pPr algn="ctr">
              <a:defRPr sz="4000" b="1" i="0" baseline="0">
                <a:solidFill>
                  <a:schemeClr val="bg1"/>
                </a:solidFill>
              </a:defRPr>
            </a:lvl1pPr>
          </a:lstStyle>
          <a:p>
            <a:r>
              <a:rPr lang="fr-FR" dirty="0" smtClean="0"/>
              <a:t>Cliquez et modifiez le titre</a:t>
            </a:r>
            <a:endParaRPr lang="fr-FR" dirty="0"/>
          </a:p>
        </p:txBody>
      </p:sp>
      <p:sp>
        <p:nvSpPr>
          <p:cNvPr id="3" name="Espace réservé du contenu 2"/>
          <p:cNvSpPr>
            <a:spLocks noGrp="1"/>
          </p:cNvSpPr>
          <p:nvPr>
            <p:ph idx="1"/>
          </p:nvPr>
        </p:nvSpPr>
        <p:spPr>
          <a:xfrm>
            <a:off x="534432" y="1764666"/>
            <a:ext cx="9619774" cy="5276094"/>
          </a:xfrm>
        </p:spPr>
        <p:txBody>
          <a:bodyPr>
            <a:normAutofit/>
          </a:bodyPr>
          <a:lstStyle>
            <a:lvl1pPr marL="0" indent="0">
              <a:buNone/>
              <a:defRPr sz="1900">
                <a:solidFill>
                  <a:schemeClr val="bg1"/>
                </a:solidFill>
              </a:defRPr>
            </a:lvl1pPr>
            <a:lvl2pPr>
              <a:defRPr sz="1900"/>
            </a:lvl2pPr>
            <a:lvl3pPr>
              <a:defRPr sz="1900"/>
            </a:lvl3pPr>
            <a:lvl4pPr>
              <a:defRPr sz="1900"/>
            </a:lvl4pPr>
            <a:lvl5pPr>
              <a:defRPr sz="1900"/>
            </a:lvl5pPr>
          </a:lstStyle>
          <a:p>
            <a:pPr lvl="0"/>
            <a:r>
              <a:rPr lang="fr-FR" dirty="0" smtClean="0"/>
              <a:t>Cliquez pour modifier les styles du texte du masque</a:t>
            </a:r>
          </a:p>
        </p:txBody>
      </p:sp>
    </p:spTree>
    <p:extLst>
      <p:ext uri="{BB962C8B-B14F-4D97-AF65-F5344CB8AC3E}">
        <p14:creationId xmlns:p14="http://schemas.microsoft.com/office/powerpoint/2010/main" val="244663229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Page classique - fond bleu MAEDI">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i="0">
                <a:solidFill>
                  <a:schemeClr val="tx1"/>
                </a:solidFill>
              </a:defRPr>
            </a:lvl1pPr>
          </a:lstStyle>
          <a:p>
            <a:r>
              <a:rPr lang="fr-FR" dirty="0" smtClean="0"/>
              <a:t>Cliquez et modifiez le titre</a:t>
            </a:r>
            <a:endParaRPr lang="fr-FR" dirty="0"/>
          </a:p>
        </p:txBody>
      </p:sp>
      <p:sp>
        <p:nvSpPr>
          <p:cNvPr id="3" name="Espace réservé du contenu 2"/>
          <p:cNvSpPr>
            <a:spLocks noGrp="1"/>
          </p:cNvSpPr>
          <p:nvPr>
            <p:ph idx="1"/>
          </p:nvPr>
        </p:nvSpPr>
        <p:spPr>
          <a:xfrm>
            <a:off x="534432" y="1764666"/>
            <a:ext cx="9619774" cy="5276094"/>
          </a:xfrm>
        </p:spPr>
        <p:txBody>
          <a:bodyPr>
            <a:normAutofit/>
          </a:bodyPr>
          <a:lstStyle>
            <a:lvl1pPr marL="0" indent="0">
              <a:buNone/>
              <a:defRPr sz="1900">
                <a:solidFill>
                  <a:schemeClr val="bg1"/>
                </a:solidFill>
              </a:defRPr>
            </a:lvl1pPr>
            <a:lvl2pPr>
              <a:defRPr sz="1900"/>
            </a:lvl2pPr>
            <a:lvl3pPr>
              <a:defRPr sz="1900"/>
            </a:lvl3pPr>
            <a:lvl4pPr>
              <a:defRPr sz="1900"/>
            </a:lvl4pPr>
            <a:lvl5pPr>
              <a:defRPr sz="1900"/>
            </a:lvl5pPr>
          </a:lstStyle>
          <a:p>
            <a:pPr lvl="0"/>
            <a:r>
              <a:rPr lang="fr-FR" dirty="0" smtClean="0"/>
              <a:t>Cliquez pour modifier les styles du texte du masque</a:t>
            </a:r>
          </a:p>
        </p:txBody>
      </p:sp>
    </p:spTree>
    <p:extLst>
      <p:ext uri="{BB962C8B-B14F-4D97-AF65-F5344CB8AC3E}">
        <p14:creationId xmlns:p14="http://schemas.microsoft.com/office/powerpoint/2010/main" val="27239170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34432" y="302865"/>
            <a:ext cx="9619774" cy="1260475"/>
          </a:xfrm>
          <a:prstGeom prst="rect">
            <a:avLst/>
          </a:prstGeom>
        </p:spPr>
        <p:txBody>
          <a:bodyPr vert="horz" lIns="104287" tIns="52144" rIns="104287" bIns="52144" rtlCol="0" anchor="ctr">
            <a:normAutofit/>
          </a:bodyPr>
          <a:lstStyle/>
          <a:p>
            <a:r>
              <a:rPr lang="fr-FR" dirty="0" smtClean="0"/>
              <a:t>Cliquez et modifiez le titre</a:t>
            </a:r>
            <a:endParaRPr lang="fr-FR" dirty="0"/>
          </a:p>
        </p:txBody>
      </p:sp>
      <p:sp>
        <p:nvSpPr>
          <p:cNvPr id="3" name="Espace réservé du texte 2"/>
          <p:cNvSpPr>
            <a:spLocks noGrp="1"/>
          </p:cNvSpPr>
          <p:nvPr>
            <p:ph type="body" idx="1"/>
          </p:nvPr>
        </p:nvSpPr>
        <p:spPr>
          <a:xfrm>
            <a:off x="534432" y="1764666"/>
            <a:ext cx="9619774" cy="5344285"/>
          </a:xfrm>
          <a:prstGeom prst="rect">
            <a:avLst/>
          </a:prstGeom>
        </p:spPr>
        <p:txBody>
          <a:bodyPr vert="horz" lIns="104287" tIns="52144" rIns="104287" bIns="52144" rtlCol="0">
            <a:normAutofit/>
          </a:bodyPr>
          <a:lstStyle/>
          <a:p>
            <a:pPr lvl="0"/>
            <a:r>
              <a:rPr lang="fr-FR" dirty="0" smtClean="0"/>
              <a:t>Cliquez pour modifier les styles du texte du masque</a:t>
            </a:r>
          </a:p>
        </p:txBody>
      </p:sp>
    </p:spTree>
    <p:extLst>
      <p:ext uri="{BB962C8B-B14F-4D97-AF65-F5344CB8AC3E}">
        <p14:creationId xmlns:p14="http://schemas.microsoft.com/office/powerpoint/2010/main" val="353756562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3" r:id="rId3"/>
    <p:sldLayoutId id="2147483650" r:id="rId4"/>
  </p:sldLayoutIdLst>
  <p:timing>
    <p:tnLst>
      <p:par>
        <p:cTn id="1" dur="indefinite" restart="never" nodeType="tmRoot"/>
      </p:par>
    </p:tnLst>
  </p:timing>
  <p:txStyles>
    <p:titleStyle>
      <a:lvl1pPr algn="l" defTabSz="521437" rtl="0" eaLnBrk="1" latinLnBrk="0" hangingPunct="1">
        <a:spcBef>
          <a:spcPct val="0"/>
        </a:spcBef>
        <a:buNone/>
        <a:defRPr sz="4000" b="1" i="0" u="none" kern="1200" cap="all" baseline="0">
          <a:solidFill>
            <a:schemeClr val="tx2"/>
          </a:solidFill>
          <a:latin typeface="Verdana"/>
          <a:ea typeface="+mj-ea"/>
          <a:cs typeface="+mj-cs"/>
        </a:defRPr>
      </a:lvl1pPr>
    </p:titleStyle>
    <p:bodyStyle>
      <a:lvl1pPr marL="0" indent="0" algn="l" defTabSz="521437" rtl="0" eaLnBrk="1" latinLnBrk="0" hangingPunct="1">
        <a:lnSpc>
          <a:spcPct val="100000"/>
        </a:lnSpc>
        <a:spcBef>
          <a:spcPct val="20000"/>
        </a:spcBef>
        <a:buFont typeface="Arial"/>
        <a:buNone/>
        <a:defRPr sz="2800" b="0" i="0" kern="1200">
          <a:solidFill>
            <a:schemeClr val="tx1"/>
          </a:solidFill>
          <a:latin typeface="Verdana"/>
          <a:ea typeface="+mn-ea"/>
          <a:cs typeface="+mn-cs"/>
        </a:defRPr>
      </a:lvl1pPr>
      <a:lvl2pPr marL="847334" indent="-325898" algn="l" defTabSz="521437" rtl="0" eaLnBrk="1" latinLnBrk="0" hangingPunct="1">
        <a:lnSpc>
          <a:spcPct val="100000"/>
        </a:lnSpc>
        <a:spcBef>
          <a:spcPct val="20000"/>
        </a:spcBef>
        <a:buFont typeface="Arial"/>
        <a:buChar char="–"/>
        <a:defRPr sz="3200" b="0" i="0" kern="1200">
          <a:solidFill>
            <a:schemeClr val="bg1"/>
          </a:solidFill>
          <a:latin typeface="Verdana"/>
          <a:ea typeface="+mn-ea"/>
          <a:cs typeface="+mn-cs"/>
        </a:defRPr>
      </a:lvl2pPr>
      <a:lvl3pPr marL="1303592" indent="-260718" algn="l" defTabSz="521437" rtl="0" eaLnBrk="1" latinLnBrk="0" hangingPunct="1">
        <a:lnSpc>
          <a:spcPct val="100000"/>
        </a:lnSpc>
        <a:spcBef>
          <a:spcPct val="20000"/>
        </a:spcBef>
        <a:buFont typeface="Arial"/>
        <a:buChar char="•"/>
        <a:defRPr sz="2700" b="0" i="0" kern="1200">
          <a:solidFill>
            <a:schemeClr val="bg1"/>
          </a:solidFill>
          <a:latin typeface="Verdana"/>
          <a:ea typeface="+mn-ea"/>
          <a:cs typeface="+mn-cs"/>
        </a:defRPr>
      </a:lvl3pPr>
      <a:lvl4pPr marL="1825028" indent="-260718" algn="l" defTabSz="521437" rtl="0" eaLnBrk="1" latinLnBrk="0" hangingPunct="1">
        <a:lnSpc>
          <a:spcPct val="100000"/>
        </a:lnSpc>
        <a:spcBef>
          <a:spcPct val="20000"/>
        </a:spcBef>
        <a:buFont typeface="Arial"/>
        <a:buChar char="–"/>
        <a:defRPr sz="2300" b="0" i="0" kern="1200">
          <a:solidFill>
            <a:schemeClr val="bg1"/>
          </a:solidFill>
          <a:latin typeface="Verdana"/>
          <a:ea typeface="+mn-ea"/>
          <a:cs typeface="+mn-cs"/>
        </a:defRPr>
      </a:lvl4pPr>
      <a:lvl5pPr marL="2346465" indent="-260718" algn="l" defTabSz="521437" rtl="0" eaLnBrk="1" latinLnBrk="0" hangingPunct="1">
        <a:lnSpc>
          <a:spcPct val="100000"/>
        </a:lnSpc>
        <a:spcBef>
          <a:spcPct val="20000"/>
        </a:spcBef>
        <a:buFont typeface="Arial"/>
        <a:buChar char="»"/>
        <a:defRPr sz="2300" b="0" i="0" kern="1200">
          <a:solidFill>
            <a:schemeClr val="bg1"/>
          </a:solidFill>
          <a:latin typeface="Verdana"/>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fr-FR"/>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8"/>
          <a:stretch>
            <a:fillRect/>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34432" y="302867"/>
            <a:ext cx="9619774" cy="1260475"/>
          </a:xfrm>
          <a:prstGeom prst="rect">
            <a:avLst/>
          </a:prstGeom>
        </p:spPr>
        <p:txBody>
          <a:bodyPr vert="horz" lIns="104281" tIns="52140" rIns="104281" bIns="52140" rtlCol="0" anchor="ctr">
            <a:normAutofit/>
          </a:bodyPr>
          <a:lstStyle/>
          <a:p>
            <a:r>
              <a:rPr lang="fr-FR" dirty="0" smtClean="0"/>
              <a:t>Cliquez et modifiez le titre</a:t>
            </a:r>
            <a:endParaRPr lang="fr-FR" dirty="0"/>
          </a:p>
        </p:txBody>
      </p:sp>
      <p:sp>
        <p:nvSpPr>
          <p:cNvPr id="3" name="Espace réservé du texte 2"/>
          <p:cNvSpPr>
            <a:spLocks noGrp="1"/>
          </p:cNvSpPr>
          <p:nvPr>
            <p:ph type="body" idx="1"/>
          </p:nvPr>
        </p:nvSpPr>
        <p:spPr>
          <a:xfrm>
            <a:off x="534432" y="1764668"/>
            <a:ext cx="9619774" cy="5344285"/>
          </a:xfrm>
          <a:prstGeom prst="rect">
            <a:avLst/>
          </a:prstGeom>
        </p:spPr>
        <p:txBody>
          <a:bodyPr vert="horz" lIns="104281" tIns="52140" rIns="104281" bIns="52140" rtlCol="0">
            <a:normAutofit/>
          </a:bodyPr>
          <a:lstStyle/>
          <a:p>
            <a:pPr lvl="0"/>
            <a:r>
              <a:rPr lang="fr-FR" dirty="0" smtClean="0"/>
              <a:t>Cliquez pour modifier les styles du texte du masque</a:t>
            </a:r>
          </a:p>
        </p:txBody>
      </p:sp>
    </p:spTree>
    <p:extLst>
      <p:ext uri="{BB962C8B-B14F-4D97-AF65-F5344CB8AC3E}">
        <p14:creationId xmlns:p14="http://schemas.microsoft.com/office/powerpoint/2010/main" val="381325897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Lst>
  <p:timing>
    <p:tnLst>
      <p:par>
        <p:cTn id="1" dur="indefinite" restart="never" nodeType="tmRoot"/>
      </p:par>
    </p:tnLst>
  </p:timing>
  <p:txStyles>
    <p:titleStyle>
      <a:lvl1pPr algn="l" defTabSz="521407" rtl="0" eaLnBrk="1" latinLnBrk="0" hangingPunct="1">
        <a:spcBef>
          <a:spcPct val="0"/>
        </a:spcBef>
        <a:buNone/>
        <a:defRPr sz="4000" b="1" i="0" u="none" kern="1200" cap="all" baseline="0">
          <a:solidFill>
            <a:schemeClr val="tx2"/>
          </a:solidFill>
          <a:latin typeface="Verdana"/>
          <a:ea typeface="+mj-ea"/>
          <a:cs typeface="+mj-cs"/>
        </a:defRPr>
      </a:lvl1pPr>
    </p:titleStyle>
    <p:bodyStyle>
      <a:lvl1pPr marL="0" indent="0" algn="l" defTabSz="521407" rtl="0" eaLnBrk="1" latinLnBrk="0" hangingPunct="1">
        <a:lnSpc>
          <a:spcPct val="100000"/>
        </a:lnSpc>
        <a:spcBef>
          <a:spcPct val="20000"/>
        </a:spcBef>
        <a:buFont typeface="Arial"/>
        <a:buNone/>
        <a:defRPr sz="2800" b="0" i="0" kern="1200">
          <a:solidFill>
            <a:schemeClr val="tx1"/>
          </a:solidFill>
          <a:latin typeface="Verdana"/>
          <a:ea typeface="+mn-ea"/>
          <a:cs typeface="+mn-cs"/>
        </a:defRPr>
      </a:lvl1pPr>
      <a:lvl2pPr marL="847284" indent="-325878" algn="l" defTabSz="521407" rtl="0" eaLnBrk="1" latinLnBrk="0" hangingPunct="1">
        <a:lnSpc>
          <a:spcPct val="100000"/>
        </a:lnSpc>
        <a:spcBef>
          <a:spcPct val="20000"/>
        </a:spcBef>
        <a:buFont typeface="Arial"/>
        <a:buChar char="–"/>
        <a:defRPr sz="3200" b="0" i="0" kern="1200">
          <a:solidFill>
            <a:schemeClr val="bg1"/>
          </a:solidFill>
          <a:latin typeface="Verdana"/>
          <a:ea typeface="+mn-ea"/>
          <a:cs typeface="+mn-cs"/>
        </a:defRPr>
      </a:lvl2pPr>
      <a:lvl3pPr marL="1303516" indent="-260702" algn="l" defTabSz="521407" rtl="0" eaLnBrk="1" latinLnBrk="0" hangingPunct="1">
        <a:lnSpc>
          <a:spcPct val="100000"/>
        </a:lnSpc>
        <a:spcBef>
          <a:spcPct val="20000"/>
        </a:spcBef>
        <a:buFont typeface="Arial"/>
        <a:buChar char="•"/>
        <a:defRPr sz="2700" b="0" i="0" kern="1200">
          <a:solidFill>
            <a:schemeClr val="bg1"/>
          </a:solidFill>
          <a:latin typeface="Verdana"/>
          <a:ea typeface="+mn-ea"/>
          <a:cs typeface="+mn-cs"/>
        </a:defRPr>
      </a:lvl3pPr>
      <a:lvl4pPr marL="1824922" indent="-260702" algn="l" defTabSz="521407" rtl="0" eaLnBrk="1" latinLnBrk="0" hangingPunct="1">
        <a:lnSpc>
          <a:spcPct val="100000"/>
        </a:lnSpc>
        <a:spcBef>
          <a:spcPct val="20000"/>
        </a:spcBef>
        <a:buFont typeface="Arial"/>
        <a:buChar char="–"/>
        <a:defRPr sz="2300" b="0" i="0" kern="1200">
          <a:solidFill>
            <a:schemeClr val="bg1"/>
          </a:solidFill>
          <a:latin typeface="Verdana"/>
          <a:ea typeface="+mn-ea"/>
          <a:cs typeface="+mn-cs"/>
        </a:defRPr>
      </a:lvl4pPr>
      <a:lvl5pPr marL="2346329" indent="-260702" algn="l" defTabSz="521407" rtl="0" eaLnBrk="1" latinLnBrk="0" hangingPunct="1">
        <a:lnSpc>
          <a:spcPct val="100000"/>
        </a:lnSpc>
        <a:spcBef>
          <a:spcPct val="20000"/>
        </a:spcBef>
        <a:buFont typeface="Arial"/>
        <a:buChar char="»"/>
        <a:defRPr sz="2300" b="0" i="0" kern="1200">
          <a:solidFill>
            <a:schemeClr val="bg1"/>
          </a:solidFill>
          <a:latin typeface="Verdana"/>
          <a:ea typeface="+mn-ea"/>
          <a:cs typeface="+mn-cs"/>
        </a:defRPr>
      </a:lvl5pPr>
      <a:lvl6pPr marL="2867735" indent="-260702" algn="l" defTabSz="521407" rtl="0" eaLnBrk="1" latinLnBrk="0" hangingPunct="1">
        <a:spcBef>
          <a:spcPct val="20000"/>
        </a:spcBef>
        <a:buFont typeface="Arial"/>
        <a:buChar char="•"/>
        <a:defRPr sz="2300" kern="1200">
          <a:solidFill>
            <a:schemeClr val="tx1"/>
          </a:solidFill>
          <a:latin typeface="+mn-lt"/>
          <a:ea typeface="+mn-ea"/>
          <a:cs typeface="+mn-cs"/>
        </a:defRPr>
      </a:lvl6pPr>
      <a:lvl7pPr marL="3389142" indent="-260702" algn="l" defTabSz="521407" rtl="0" eaLnBrk="1" latinLnBrk="0" hangingPunct="1">
        <a:spcBef>
          <a:spcPct val="20000"/>
        </a:spcBef>
        <a:buFont typeface="Arial"/>
        <a:buChar char="•"/>
        <a:defRPr sz="2300" kern="1200">
          <a:solidFill>
            <a:schemeClr val="tx1"/>
          </a:solidFill>
          <a:latin typeface="+mn-lt"/>
          <a:ea typeface="+mn-ea"/>
          <a:cs typeface="+mn-cs"/>
        </a:defRPr>
      </a:lvl7pPr>
      <a:lvl8pPr marL="3910548" indent="-260702" algn="l" defTabSz="521407" rtl="0" eaLnBrk="1" latinLnBrk="0" hangingPunct="1">
        <a:spcBef>
          <a:spcPct val="20000"/>
        </a:spcBef>
        <a:buFont typeface="Arial"/>
        <a:buChar char="•"/>
        <a:defRPr sz="2300" kern="1200">
          <a:solidFill>
            <a:schemeClr val="tx1"/>
          </a:solidFill>
          <a:latin typeface="+mn-lt"/>
          <a:ea typeface="+mn-ea"/>
          <a:cs typeface="+mn-cs"/>
        </a:defRPr>
      </a:lvl8pPr>
      <a:lvl9pPr marL="4431953" indent="-260702" algn="l" defTabSz="52140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fr-FR"/>
      </a:defPPr>
      <a:lvl1pPr marL="0" algn="l" defTabSz="521407" rtl="0" eaLnBrk="1" latinLnBrk="0" hangingPunct="1">
        <a:defRPr sz="2100" kern="1200">
          <a:solidFill>
            <a:schemeClr val="tx1"/>
          </a:solidFill>
          <a:latin typeface="+mn-lt"/>
          <a:ea typeface="+mn-ea"/>
          <a:cs typeface="+mn-cs"/>
        </a:defRPr>
      </a:lvl1pPr>
      <a:lvl2pPr marL="521407" algn="l" defTabSz="521407" rtl="0" eaLnBrk="1" latinLnBrk="0" hangingPunct="1">
        <a:defRPr sz="2100" kern="1200">
          <a:solidFill>
            <a:schemeClr val="tx1"/>
          </a:solidFill>
          <a:latin typeface="+mn-lt"/>
          <a:ea typeface="+mn-ea"/>
          <a:cs typeface="+mn-cs"/>
        </a:defRPr>
      </a:lvl2pPr>
      <a:lvl3pPr marL="1042812" algn="l" defTabSz="521407" rtl="0" eaLnBrk="1" latinLnBrk="0" hangingPunct="1">
        <a:defRPr sz="2100" kern="1200">
          <a:solidFill>
            <a:schemeClr val="tx1"/>
          </a:solidFill>
          <a:latin typeface="+mn-lt"/>
          <a:ea typeface="+mn-ea"/>
          <a:cs typeface="+mn-cs"/>
        </a:defRPr>
      </a:lvl3pPr>
      <a:lvl4pPr marL="1564219" algn="l" defTabSz="521407" rtl="0" eaLnBrk="1" latinLnBrk="0" hangingPunct="1">
        <a:defRPr sz="2100" kern="1200">
          <a:solidFill>
            <a:schemeClr val="tx1"/>
          </a:solidFill>
          <a:latin typeface="+mn-lt"/>
          <a:ea typeface="+mn-ea"/>
          <a:cs typeface="+mn-cs"/>
        </a:defRPr>
      </a:lvl4pPr>
      <a:lvl5pPr marL="2085626" algn="l" defTabSz="521407" rtl="0" eaLnBrk="1" latinLnBrk="0" hangingPunct="1">
        <a:defRPr sz="2100" kern="1200">
          <a:solidFill>
            <a:schemeClr val="tx1"/>
          </a:solidFill>
          <a:latin typeface="+mn-lt"/>
          <a:ea typeface="+mn-ea"/>
          <a:cs typeface="+mn-cs"/>
        </a:defRPr>
      </a:lvl5pPr>
      <a:lvl6pPr marL="2607033" algn="l" defTabSz="521407" rtl="0" eaLnBrk="1" latinLnBrk="0" hangingPunct="1">
        <a:defRPr sz="2100" kern="1200">
          <a:solidFill>
            <a:schemeClr val="tx1"/>
          </a:solidFill>
          <a:latin typeface="+mn-lt"/>
          <a:ea typeface="+mn-ea"/>
          <a:cs typeface="+mn-cs"/>
        </a:defRPr>
      </a:lvl6pPr>
      <a:lvl7pPr marL="3128438" algn="l" defTabSz="521407" rtl="0" eaLnBrk="1" latinLnBrk="0" hangingPunct="1">
        <a:defRPr sz="2100" kern="1200">
          <a:solidFill>
            <a:schemeClr val="tx1"/>
          </a:solidFill>
          <a:latin typeface="+mn-lt"/>
          <a:ea typeface="+mn-ea"/>
          <a:cs typeface="+mn-cs"/>
        </a:defRPr>
      </a:lvl7pPr>
      <a:lvl8pPr marL="3649843" algn="l" defTabSz="521407" rtl="0" eaLnBrk="1" latinLnBrk="0" hangingPunct="1">
        <a:defRPr sz="2100" kern="1200">
          <a:solidFill>
            <a:schemeClr val="tx1"/>
          </a:solidFill>
          <a:latin typeface="+mn-lt"/>
          <a:ea typeface="+mn-ea"/>
          <a:cs typeface="+mn-cs"/>
        </a:defRPr>
      </a:lvl8pPr>
      <a:lvl9pPr marL="4171250" algn="l" defTabSz="52140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6093" y="2566900"/>
            <a:ext cx="9628814" cy="1502066"/>
          </a:xfrm>
        </p:spPr>
        <p:txBody>
          <a:bodyPr>
            <a:normAutofit fontScale="90000"/>
          </a:bodyPr>
          <a:lstStyle/>
          <a:p>
            <a:r>
              <a:rPr lang="fr-FR" dirty="0" smtClean="0"/>
              <a:t>Investir en France</a:t>
            </a:r>
            <a:br>
              <a:rPr lang="fr-FR" dirty="0" smtClean="0"/>
            </a:br>
            <a:r>
              <a:rPr lang="fr-FR" dirty="0" err="1" smtClean="0"/>
              <a:t>France</a:t>
            </a:r>
            <a:r>
              <a:rPr lang="fr-FR" dirty="0" smtClean="0"/>
              <a:t>, terre d’innovation</a:t>
            </a:r>
            <a:endParaRPr lang="fr-FR" dirty="0"/>
          </a:p>
        </p:txBody>
      </p:sp>
      <p:sp>
        <p:nvSpPr>
          <p:cNvPr id="3" name="Espace réservé du texte 2"/>
          <p:cNvSpPr>
            <a:spLocks noGrp="1"/>
          </p:cNvSpPr>
          <p:nvPr>
            <p:ph type="body" idx="1"/>
          </p:nvPr>
        </p:nvSpPr>
        <p:spPr/>
        <p:txBody>
          <a:bodyPr>
            <a:normAutofit/>
          </a:bodyPr>
          <a:lstStyle/>
          <a:p>
            <a:r>
              <a:rPr lang="fr-FR" sz="2100" dirty="0" smtClean="0"/>
              <a:t>3</a:t>
            </a:r>
            <a:r>
              <a:rPr lang="fr-FR" sz="2100" baseline="30000" dirty="0" smtClean="0"/>
              <a:t>e</a:t>
            </a:r>
            <a:r>
              <a:rPr lang="fr-FR" sz="2100" dirty="0" smtClean="0"/>
              <a:t> </a:t>
            </a:r>
            <a:r>
              <a:rPr lang="fr-FR" sz="2100" dirty="0"/>
              <a:t>édition du « </a:t>
            </a:r>
            <a:r>
              <a:rPr lang="fr-FR" sz="2100" dirty="0" smtClean="0"/>
              <a:t>Mois </a:t>
            </a:r>
            <a:r>
              <a:rPr lang="fr-FR" sz="2100" dirty="0"/>
              <a:t>de l’investissement » - novembre 2017</a:t>
            </a: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093" y="371507"/>
            <a:ext cx="1493658" cy="1210550"/>
          </a:xfrm>
          <a:prstGeom prst="rect">
            <a:avLst/>
          </a:prstGeom>
        </p:spPr>
      </p:pic>
    </p:spTree>
    <p:extLst>
      <p:ext uri="{BB962C8B-B14F-4D97-AF65-F5344CB8AC3E}">
        <p14:creationId xmlns:p14="http://schemas.microsoft.com/office/powerpoint/2010/main" val="13065193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chemeClr val="bg1"/>
                </a:solidFill>
                <a:latin typeface="Verdana" panose="020B0604030504040204" pitchFamily="34" charset="0"/>
                <a:ea typeface="Verdana" panose="020B0604030504040204" pitchFamily="34" charset="0"/>
                <a:cs typeface="Verdana" panose="020B0604030504040204" pitchFamily="34" charset="0"/>
              </a:rPr>
              <a:t>Une main d’œuvre bien formée et productive</a:t>
            </a:r>
            <a:endParaRPr lang="fr-FR"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cxnSp>
        <p:nvCxnSpPr>
          <p:cNvPr id="7" name="Connecteur droit 6"/>
          <p:cNvCxnSpPr/>
          <p:nvPr/>
        </p:nvCxnSpPr>
        <p:spPr>
          <a:xfrm>
            <a:off x="4824663" y="1882441"/>
            <a:ext cx="0" cy="499846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8" name="ZoneTexte 7"/>
          <p:cNvSpPr txBox="1"/>
          <p:nvPr/>
        </p:nvSpPr>
        <p:spPr>
          <a:xfrm>
            <a:off x="5125454" y="1756424"/>
            <a:ext cx="4860756" cy="5124480"/>
          </a:xfrm>
          <a:prstGeom prst="rect">
            <a:avLst/>
          </a:prstGeom>
          <a:noFill/>
        </p:spPr>
        <p:txBody>
          <a:bodyPr wrap="square" rtlCol="0">
            <a:spAutoFit/>
          </a:bodyPr>
          <a:lstStyle/>
          <a:p>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La France investit près de 5 % de son PIB dans son système éducatif</a:t>
            </a:r>
            <a:r>
              <a:rPr lang="fr-FR" sz="1700" dirty="0" smtClean="0">
                <a:solidFill>
                  <a:srgbClr val="C00000"/>
                </a:solidFill>
                <a:latin typeface="Verdana" panose="020B0604030504040204" pitchFamily="34" charset="0"/>
                <a:ea typeface="Verdana" panose="020B0604030504040204" pitchFamily="34" charset="0"/>
                <a:cs typeface="Verdana" panose="020B0604030504040204" pitchFamily="34" charset="0"/>
              </a:rPr>
              <a:t>, </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soit davantage que l’Allemagne, l’Italie ou l’Espagne. Les formations de l’enseignement supérieur sont reconnues à l’échelle mondiale et attiraient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300 000 étudiants internationaux </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en 2015 	   (4</a:t>
            </a:r>
            <a:r>
              <a:rPr lang="fr-FR" sz="1700" baseline="30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pays d’accueil à l’échelle mondiale).</a:t>
            </a:r>
          </a:p>
          <a:p>
            <a:endPar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Avec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1,6 millions de scientifiques et d’ingénieurs </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âgés de 15 à 64 ans, la France se classe au 3</a:t>
            </a:r>
            <a:r>
              <a:rPr lang="fr-FR" sz="1700" baseline="30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rang européen. </a:t>
            </a:r>
          </a:p>
          <a:p>
            <a:endPar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La France se classe au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7</a:t>
            </a:r>
            <a:r>
              <a:rPr lang="fr-FR" sz="1700" b="1" baseline="30000" dirty="0" smtClean="0">
                <a:solidFill>
                  <a:srgbClr val="C00000"/>
                </a:solidFill>
                <a:latin typeface="Verdana" panose="020B0604030504040204" pitchFamily="34" charset="0"/>
                <a:ea typeface="Verdana" panose="020B0604030504040204" pitchFamily="34" charset="0"/>
                <a:cs typeface="Verdana" panose="020B0604030504040204" pitchFamily="34" charset="0"/>
              </a:rPr>
              <a:t>e</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 rang de la productivité horaire de la main d’œuvre</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devant l’Allemagne (8</a:t>
            </a:r>
            <a:r>
              <a:rPr lang="fr-FR" sz="1700" baseline="30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t>
            </a:r>
          </a:p>
          <a:p>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et le Royaume-Uni (18</a:t>
            </a:r>
            <a:r>
              <a:rPr lang="fr-FR" sz="1700" baseline="30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a:t>
            </a:r>
          </a:p>
          <a:p>
            <a:endParaRPr lang="fr-FR" sz="1700" dirty="0">
              <a:solidFill>
                <a:schemeClr val="bg1"/>
              </a:solidFill>
            </a:endParaRPr>
          </a:p>
          <a:p>
            <a:r>
              <a:rPr lang="fr-FR" sz="1050" dirty="0" smtClean="0">
                <a:solidFill>
                  <a:schemeClr val="bg1"/>
                </a:solidFill>
              </a:rPr>
              <a:t>Sources : OCDE, The </a:t>
            </a:r>
            <a:r>
              <a:rPr lang="fr-FR" sz="1050" dirty="0" err="1" smtClean="0">
                <a:solidFill>
                  <a:schemeClr val="bg1"/>
                </a:solidFill>
              </a:rPr>
              <a:t>Conference</a:t>
            </a:r>
            <a:r>
              <a:rPr lang="fr-FR" sz="1050" dirty="0" smtClean="0">
                <a:solidFill>
                  <a:schemeClr val="bg1"/>
                </a:solidFill>
              </a:rPr>
              <a:t> </a:t>
            </a:r>
            <a:r>
              <a:rPr lang="fr-FR" sz="1050" dirty="0" err="1" smtClean="0">
                <a:solidFill>
                  <a:schemeClr val="bg1"/>
                </a:solidFill>
              </a:rPr>
              <a:t>Board</a:t>
            </a:r>
            <a:r>
              <a:rPr lang="fr-FR" sz="1050" dirty="0" smtClean="0">
                <a:solidFill>
                  <a:schemeClr val="bg1"/>
                </a:solidFill>
              </a:rPr>
              <a:t>, Eurostat, </a:t>
            </a:r>
          </a:p>
          <a:p>
            <a:r>
              <a:rPr lang="fr-FR" sz="1050" dirty="0" smtClean="0">
                <a:solidFill>
                  <a:schemeClr val="bg1"/>
                </a:solidFill>
              </a:rPr>
              <a:t>Campus France</a:t>
            </a:r>
            <a:endParaRPr lang="fr-FR" sz="1050" dirty="0">
              <a:solidFill>
                <a:schemeClr val="bg1"/>
              </a:solidFill>
            </a:endParaRPr>
          </a:p>
        </p:txBody>
      </p:sp>
      <p:graphicFrame>
        <p:nvGraphicFramePr>
          <p:cNvPr id="10" name="Graphique 9"/>
          <p:cNvGraphicFramePr>
            <a:graphicFrameLocks/>
          </p:cNvGraphicFramePr>
          <p:nvPr>
            <p:extLst>
              <p:ext uri="{D42A27DB-BD31-4B8C-83A1-F6EECF244321}">
                <p14:modId xmlns:p14="http://schemas.microsoft.com/office/powerpoint/2010/main" val="3277643773"/>
              </p:ext>
            </p:extLst>
          </p:nvPr>
        </p:nvGraphicFramePr>
        <p:xfrm>
          <a:off x="646778" y="2096252"/>
          <a:ext cx="3946358" cy="45708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3773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solidFill>
                  <a:schemeClr val="bg1"/>
                </a:solidFill>
                <a:latin typeface="Verdana" panose="020B0604030504040204" pitchFamily="34" charset="0"/>
                <a:ea typeface="Verdana" panose="020B0604030504040204" pitchFamily="34" charset="0"/>
                <a:cs typeface="Verdana" panose="020B0604030504040204" pitchFamily="34" charset="0"/>
              </a:rPr>
              <a:t>Une industrie attractive</a:t>
            </a:r>
            <a:endParaRPr lang="fr-FR"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angle 3"/>
          <p:cNvSpPr/>
          <p:nvPr/>
        </p:nvSpPr>
        <p:spPr>
          <a:xfrm>
            <a:off x="4319337" y="1780674"/>
            <a:ext cx="5834869" cy="4501232"/>
          </a:xfrm>
          <a:prstGeom prst="rect">
            <a:avLst/>
          </a:prstGeom>
        </p:spPr>
        <p:txBody>
          <a:bodyPr wrap="square">
            <a:spAutoFit/>
          </a:bodyPr>
          <a:lstStyle/>
          <a:p>
            <a:endParaRPr lang="fr-FR" sz="1700" b="1" dirty="0" smtClean="0">
              <a:solidFill>
                <a:schemeClr val="bg1"/>
              </a:solidFill>
              <a:latin typeface="Verdana" panose="020B0604030504040204" pitchFamily="34" charset="0"/>
              <a:ea typeface="Verdana" panose="020B0604030504040204" pitchFamily="34" charset="0"/>
              <a:cs typeface="Verdana" panose="020B0604030504040204" pitchFamily="34" charset="0"/>
            </a:endParaRPr>
          </a:p>
          <a:p>
            <a:endPar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Depuis 15 ans, </a:t>
            </a:r>
            <a:r>
              <a:rPr lang="fr-FR" sz="17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la France occupe la première place pour l’accueil des implantations industrielles en Europe.</a:t>
            </a:r>
          </a:p>
          <a:p>
            <a:endPar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25 % des investissements étrangers enregistrés au </a:t>
            </a:r>
            <a:r>
              <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rPr>
              <a:t>bilan sont des </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investissements de production.      Ils représentent 37% de l’emploi crée ou maintenu.</a:t>
            </a:r>
          </a:p>
          <a:p>
            <a:endPar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La France propose un </a:t>
            </a:r>
            <a:r>
              <a:rPr lang="fr-FR" sz="17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coût d’exploitation compétitif</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En 2016, le coût de l’électricité pour les industriels (70,1 EUR/</a:t>
            </a:r>
            <a:r>
              <a:rPr lang="fr-FR" sz="1700"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MWh</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HT) y était plus faible qu’en Allemagne (81,30) et au Royaume-Uni (146,2).</a:t>
            </a:r>
          </a:p>
          <a:p>
            <a:endParaRPr lang="fr-FR" dirty="0">
              <a:solidFill>
                <a:schemeClr val="bg1"/>
              </a:solidFill>
            </a:endParaRPr>
          </a:p>
          <a:p>
            <a:r>
              <a:rPr lang="fr-FR" sz="1050" dirty="0" smtClean="0">
                <a:solidFill>
                  <a:schemeClr val="bg1"/>
                </a:solidFill>
              </a:rPr>
              <a:t>Sources : Baromètre EY, Eurostat, KPMG, Business France</a:t>
            </a:r>
          </a:p>
        </p:txBody>
      </p:sp>
      <p:sp>
        <p:nvSpPr>
          <p:cNvPr id="6" name="AutoShape 4" descr="Résultat de recherche d'images pour &quot;french fab&quot;"/>
          <p:cNvSpPr>
            <a:spLocks noChangeAspect="1" noChangeArrowheads="1"/>
          </p:cNvSpPr>
          <p:nvPr/>
        </p:nvSpPr>
        <p:spPr bwMode="auto">
          <a:xfrm>
            <a:off x="307975" y="-2719388"/>
            <a:ext cx="2952750" cy="59912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6" descr="Résultat de recherche d'images pour &quot;french fab&quot;"/>
          <p:cNvSpPr>
            <a:spLocks noChangeAspect="1" noChangeArrowheads="1"/>
          </p:cNvSpPr>
          <p:nvPr/>
        </p:nvSpPr>
        <p:spPr bwMode="auto">
          <a:xfrm>
            <a:off x="155575" y="-2871788"/>
            <a:ext cx="2952750" cy="59912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cxnSp>
        <p:nvCxnSpPr>
          <p:cNvPr id="10" name="Connecteur droit 9"/>
          <p:cNvCxnSpPr/>
          <p:nvPr/>
        </p:nvCxnSpPr>
        <p:spPr>
          <a:xfrm>
            <a:off x="4089753" y="2442411"/>
            <a:ext cx="0" cy="373329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293" y="2442411"/>
            <a:ext cx="3206369" cy="3733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12281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3600" dirty="0" smtClean="0">
                <a:latin typeface="Verdana" panose="020B0604030504040204" pitchFamily="34" charset="0"/>
                <a:ea typeface="Verdana" panose="020B0604030504040204" pitchFamily="34" charset="0"/>
                <a:cs typeface="Verdana" panose="020B0604030504040204" pitchFamily="34" charset="0"/>
              </a:rPr>
              <a:t>Un écosystème propice </a:t>
            </a:r>
            <a:br>
              <a:rPr lang="fr-FR" sz="3600" dirty="0" smtClean="0">
                <a:latin typeface="Verdana" panose="020B0604030504040204" pitchFamily="34" charset="0"/>
                <a:ea typeface="Verdana" panose="020B0604030504040204" pitchFamily="34" charset="0"/>
                <a:cs typeface="Verdana" panose="020B0604030504040204" pitchFamily="34" charset="0"/>
              </a:rPr>
            </a:br>
            <a:r>
              <a:rPr lang="fr-FR" sz="3600" dirty="0" smtClean="0">
                <a:latin typeface="Verdana" panose="020B0604030504040204" pitchFamily="34" charset="0"/>
                <a:ea typeface="Verdana" panose="020B0604030504040204" pitchFamily="34" charset="0"/>
                <a:cs typeface="Verdana" panose="020B0604030504040204" pitchFamily="34" charset="0"/>
              </a:rPr>
              <a:t>à l’innovation </a:t>
            </a:r>
            <a:br>
              <a:rPr lang="fr-FR" sz="3600" dirty="0" smtClean="0">
                <a:latin typeface="Verdana" panose="020B0604030504040204" pitchFamily="34" charset="0"/>
                <a:ea typeface="Verdana" panose="020B0604030504040204" pitchFamily="34" charset="0"/>
                <a:cs typeface="Verdana" panose="020B0604030504040204" pitchFamily="34" charset="0"/>
              </a:rPr>
            </a:br>
            <a:r>
              <a:rPr lang="fr-FR" sz="3600" dirty="0" smtClean="0">
                <a:latin typeface="Verdana" panose="020B0604030504040204" pitchFamily="34" charset="0"/>
                <a:ea typeface="Verdana" panose="020B0604030504040204" pitchFamily="34" charset="0"/>
                <a:cs typeface="Verdana" panose="020B0604030504040204" pitchFamily="34" charset="0"/>
              </a:rPr>
              <a:t>et à la création d’entreprises</a:t>
            </a:r>
            <a:endParaRPr lang="fr-FR" sz="3600" dirty="0">
              <a:latin typeface="Verdana" panose="020B0604030504040204" pitchFamily="34" charset="0"/>
              <a:ea typeface="Verdana" panose="020B0604030504040204" pitchFamily="34" charset="0"/>
              <a:cs typeface="Verdana" panose="020B0604030504040204" pitchFamily="34" charset="0"/>
            </a:endParaRPr>
          </a:p>
        </p:txBody>
      </p:sp>
      <p:sp>
        <p:nvSpPr>
          <p:cNvPr id="3" name="Espace réservé du texte 2"/>
          <p:cNvSpPr>
            <a:spLocks noGrp="1"/>
          </p:cNvSpPr>
          <p:nvPr>
            <p:ph type="body" idx="1"/>
          </p:nvPr>
        </p:nvSpPr>
        <p:spPr/>
        <p:txBody>
          <a:bodyPr/>
          <a:lstStyle/>
          <a:p>
            <a:r>
              <a:rPr lang="fr-FR" i="1" dirty="0">
                <a:latin typeface="Verdana" panose="020B0604030504040204" pitchFamily="34" charset="0"/>
                <a:ea typeface="Verdana" panose="020B0604030504040204" pitchFamily="34" charset="0"/>
                <a:cs typeface="Verdana" panose="020B0604030504040204" pitchFamily="34" charset="0"/>
              </a:rPr>
              <a:t>Le mois de </a:t>
            </a:r>
            <a:r>
              <a:rPr lang="fr-FR" i="1" dirty="0" smtClean="0">
                <a:latin typeface="Verdana" panose="020B0604030504040204" pitchFamily="34" charset="0"/>
                <a:ea typeface="Verdana" panose="020B0604030504040204" pitchFamily="34" charset="0"/>
                <a:cs typeface="Verdana" panose="020B0604030504040204" pitchFamily="34" charset="0"/>
              </a:rPr>
              <a:t>l’investissement</a:t>
            </a:r>
          </a:p>
          <a:p>
            <a:endParaRPr lang="fr-FR" i="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611188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1105" y="302865"/>
            <a:ext cx="9829799" cy="1260475"/>
          </a:xfrm>
        </p:spPr>
        <p:txBody>
          <a:bodyPr>
            <a:normAutofit fontScale="90000"/>
          </a:bodyPr>
          <a:lstStyle/>
          <a:p>
            <a:r>
              <a:rPr lang="fr-FR" dirty="0" smtClean="0">
                <a:solidFill>
                  <a:schemeClr val="bg1"/>
                </a:solidFill>
                <a:latin typeface="Verdana" panose="020B0604030504040204" pitchFamily="34" charset="0"/>
                <a:ea typeface="Verdana" panose="020B0604030504040204" pitchFamily="34" charset="0"/>
                <a:cs typeface="Verdana" panose="020B0604030504040204" pitchFamily="34" charset="0"/>
              </a:rPr>
              <a:t>LA France, terre </a:t>
            </a:r>
            <a:r>
              <a:rPr lang="fr-FR"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d’INNOVAtion</a:t>
            </a:r>
            <a:endParaRPr lang="fr-FR"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Espace réservé du texte 4"/>
          <p:cNvSpPr txBox="1">
            <a:spLocks/>
          </p:cNvSpPr>
          <p:nvPr/>
        </p:nvSpPr>
        <p:spPr>
          <a:xfrm>
            <a:off x="5715000" y="1658826"/>
            <a:ext cx="3729789" cy="5509523"/>
          </a:xfrm>
          <a:prstGeom prst="rect">
            <a:avLst/>
          </a:prstGeom>
        </p:spPr>
        <p:txBody>
          <a:bodyPr vert="horz" lIns="104287" tIns="52144" rIns="104287" bIns="52144" rtlCol="0">
            <a:normAutofit fontScale="92500" lnSpcReduction="20000"/>
          </a:bodyPr>
          <a:lstStyle>
            <a:lvl1pPr marL="0" indent="0" algn="l" defTabSz="521437" rtl="0" eaLnBrk="1" latinLnBrk="0" hangingPunct="1">
              <a:lnSpc>
                <a:spcPct val="100000"/>
              </a:lnSpc>
              <a:spcBef>
                <a:spcPct val="20000"/>
              </a:spcBef>
              <a:buFont typeface="Arial"/>
              <a:buNone/>
              <a:defRPr sz="1800" b="0" i="0" kern="1200">
                <a:solidFill>
                  <a:schemeClr val="bg1"/>
                </a:solidFill>
                <a:latin typeface="Verdana"/>
                <a:ea typeface="+mn-ea"/>
                <a:cs typeface="+mn-cs"/>
              </a:defRPr>
            </a:lvl1pPr>
            <a:lvl2pPr marL="847334" indent="-32589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2pPr>
            <a:lvl3pPr marL="1303592"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3pPr>
            <a:lvl4pPr marL="1825028"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4pPr>
            <a:lvl5pPr marL="2346465"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a:lstStyle>
          <a:p>
            <a:r>
              <a:rPr lang="fr-FR" b="1" dirty="0" smtClean="0">
                <a:solidFill>
                  <a:srgbClr val="C00000"/>
                </a:solidFill>
              </a:rPr>
              <a:t>Les entreprises technologiques françaises sont les plus performantes d’Europe. </a:t>
            </a:r>
            <a:r>
              <a:rPr lang="fr-FR" dirty="0" smtClean="0"/>
              <a:t>Pour la 6</a:t>
            </a:r>
            <a:r>
              <a:rPr lang="fr-FR" baseline="30000" dirty="0" smtClean="0"/>
              <a:t>e</a:t>
            </a:r>
            <a:r>
              <a:rPr lang="fr-FR" dirty="0" smtClean="0"/>
              <a:t> année consécutive, la France occupe la 1</a:t>
            </a:r>
            <a:r>
              <a:rPr lang="fr-FR" baseline="30000" dirty="0" smtClean="0"/>
              <a:t>re</a:t>
            </a:r>
            <a:r>
              <a:rPr lang="fr-FR" dirty="0" smtClean="0"/>
              <a:t> place du classement Deloitte </a:t>
            </a:r>
            <a:r>
              <a:rPr lang="fr-FR" dirty="0" err="1" smtClean="0"/>
              <a:t>Technology</a:t>
            </a:r>
            <a:r>
              <a:rPr lang="fr-FR" dirty="0" smtClean="0"/>
              <a:t> </a:t>
            </a:r>
            <a:r>
              <a:rPr lang="fr-FR" dirty="0" err="1" smtClean="0"/>
              <a:t>Fast</a:t>
            </a:r>
            <a:r>
              <a:rPr lang="fr-FR" dirty="0" smtClean="0"/>
              <a:t> 500 EMEA 2016, avec 94 entreprises parmi les 500 leaders du secteur technologique.</a:t>
            </a:r>
          </a:p>
          <a:p>
            <a:endParaRPr lang="fr-FR" dirty="0"/>
          </a:p>
          <a:p>
            <a:r>
              <a:rPr lang="fr-FR" dirty="0" smtClean="0"/>
              <a:t>La France est la </a:t>
            </a:r>
            <a:r>
              <a:rPr lang="fr-FR" b="1" dirty="0" smtClean="0">
                <a:solidFill>
                  <a:srgbClr val="C00000"/>
                </a:solidFill>
              </a:rPr>
              <a:t>1</a:t>
            </a:r>
            <a:r>
              <a:rPr lang="fr-FR" b="1" baseline="30000" dirty="0" smtClean="0">
                <a:solidFill>
                  <a:srgbClr val="C00000"/>
                </a:solidFill>
              </a:rPr>
              <a:t>re</a:t>
            </a:r>
            <a:r>
              <a:rPr lang="fr-FR" b="1" dirty="0" smtClean="0">
                <a:solidFill>
                  <a:srgbClr val="C00000"/>
                </a:solidFill>
              </a:rPr>
              <a:t> place européenne</a:t>
            </a:r>
            <a:r>
              <a:rPr lang="fr-FR" dirty="0" smtClean="0">
                <a:solidFill>
                  <a:srgbClr val="C00000"/>
                </a:solidFill>
              </a:rPr>
              <a:t> </a:t>
            </a:r>
            <a:r>
              <a:rPr lang="fr-FR" dirty="0" smtClean="0"/>
              <a:t>du Top 100 Global </a:t>
            </a:r>
            <a:r>
              <a:rPr lang="fr-FR" dirty="0" err="1" smtClean="0"/>
              <a:t>Innovators</a:t>
            </a:r>
            <a:r>
              <a:rPr lang="fr-FR" dirty="0" smtClean="0"/>
              <a:t> de Thomson Reuters.</a:t>
            </a:r>
          </a:p>
          <a:p>
            <a:endParaRPr lang="fr-FR" dirty="0"/>
          </a:p>
          <a:p>
            <a:r>
              <a:rPr lang="fr-FR" b="1" dirty="0" smtClean="0">
                <a:solidFill>
                  <a:srgbClr val="C00000"/>
                </a:solidFill>
              </a:rPr>
              <a:t>76% des investisseurs étrangers estiment que la France est attractive </a:t>
            </a:r>
            <a:r>
              <a:rPr lang="fr-FR" dirty="0" smtClean="0"/>
              <a:t>pour </a:t>
            </a:r>
          </a:p>
          <a:p>
            <a:r>
              <a:rPr lang="fr-FR" dirty="0" smtClean="0"/>
              <a:t>les activités de R&amp;D et d’innovation.</a:t>
            </a:r>
          </a:p>
          <a:p>
            <a:endParaRPr lang="fr-FR" sz="1100" dirty="0"/>
          </a:p>
          <a:p>
            <a:r>
              <a:rPr lang="fr-FR" sz="1050" dirty="0" smtClean="0"/>
              <a:t>Source : Deloitte, OCDE</a:t>
            </a:r>
            <a:endParaRPr lang="fr-FR" sz="1050" dirty="0"/>
          </a:p>
        </p:txBody>
      </p:sp>
      <p:cxnSp>
        <p:nvCxnSpPr>
          <p:cNvPr id="9" name="Connecteur droit 8"/>
          <p:cNvCxnSpPr/>
          <p:nvPr/>
        </p:nvCxnSpPr>
        <p:spPr>
          <a:xfrm>
            <a:off x="5428512" y="1611465"/>
            <a:ext cx="0" cy="5461397"/>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 name="AutoShape 6" descr="Résultat de recherche d'images pour &quot;créative france&quot;"/>
          <p:cNvSpPr>
            <a:spLocks noChangeAspect="1" noChangeArrowheads="1"/>
          </p:cNvSpPr>
          <p:nvPr/>
        </p:nvSpPr>
        <p:spPr bwMode="auto">
          <a:xfrm>
            <a:off x="155575" y="-1995488"/>
            <a:ext cx="6248400" cy="41719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 name="AutoShape 8" descr="Résultat de recherche d'images pour &quot;créative france&quot;"/>
          <p:cNvSpPr>
            <a:spLocks noChangeAspect="1" noChangeArrowheads="1"/>
          </p:cNvSpPr>
          <p:nvPr/>
        </p:nvSpPr>
        <p:spPr bwMode="auto">
          <a:xfrm>
            <a:off x="307975" y="-1843088"/>
            <a:ext cx="6248400" cy="41719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385" y="1611467"/>
            <a:ext cx="3955785" cy="2641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AutoShape 11" descr="Résultat de recherche d'images pour &quot;créative france&quot;"/>
          <p:cNvSpPr>
            <a:spLocks noChangeAspect="1" noChangeArrowheads="1"/>
          </p:cNvSpPr>
          <p:nvPr/>
        </p:nvSpPr>
        <p:spPr bwMode="auto">
          <a:xfrm>
            <a:off x="155575" y="-1995488"/>
            <a:ext cx="6238875" cy="41719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03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1385" y="4342163"/>
            <a:ext cx="3955785" cy="2645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60932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solidFill>
                  <a:schemeClr val="bg1"/>
                </a:solidFill>
                <a:latin typeface="Verdana" panose="020B0604030504040204" pitchFamily="34" charset="0"/>
                <a:ea typeface="Verdana" panose="020B0604030504040204" pitchFamily="34" charset="0"/>
                <a:cs typeface="Verdana" panose="020B0604030504040204" pitchFamily="34" charset="0"/>
              </a:rPr>
              <a:t>Excellence scientifique</a:t>
            </a:r>
            <a:endParaRPr lang="fr-FR"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Espace réservé du contenu 7"/>
          <p:cNvSpPr>
            <a:spLocks noGrp="1"/>
          </p:cNvSpPr>
          <p:nvPr>
            <p:ph idx="1"/>
          </p:nvPr>
        </p:nvSpPr>
        <p:spPr>
          <a:xfrm>
            <a:off x="6436895" y="1459706"/>
            <a:ext cx="3392905" cy="5581054"/>
          </a:xfrm>
        </p:spPr>
        <p:txBody>
          <a:bodyPr/>
          <a:lstStyle/>
          <a:p>
            <a:endParaRPr lang="fr-FR" dirty="0">
              <a:latin typeface="Verdana" panose="020B0604030504040204" pitchFamily="34" charset="0"/>
              <a:ea typeface="Verdana" panose="020B0604030504040204" pitchFamily="34" charset="0"/>
              <a:cs typeface="Verdana" panose="020B0604030504040204" pitchFamily="34" charset="0"/>
            </a:endParaRPr>
          </a:p>
          <a:p>
            <a:r>
              <a:rPr lang="fr-FR" sz="1700" dirty="0" smtClean="0">
                <a:latin typeface="Verdana" panose="020B0604030504040204" pitchFamily="34" charset="0"/>
                <a:ea typeface="Verdana" panose="020B0604030504040204" pitchFamily="34" charset="0"/>
                <a:cs typeface="Verdana" panose="020B0604030504040204" pitchFamily="34" charset="0"/>
              </a:rPr>
              <a:t>Avec 8476 demandes de brevets en 2015,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la France se classe au 6</a:t>
            </a:r>
            <a:r>
              <a:rPr lang="fr-FR" sz="1700" b="1" baseline="30000" dirty="0" smtClean="0">
                <a:solidFill>
                  <a:srgbClr val="C00000"/>
                </a:solidFill>
                <a:latin typeface="Verdana" panose="020B0604030504040204" pitchFamily="34" charset="0"/>
                <a:ea typeface="Verdana" panose="020B0604030504040204" pitchFamily="34" charset="0"/>
                <a:cs typeface="Verdana" panose="020B0604030504040204" pitchFamily="34" charset="0"/>
              </a:rPr>
              <a:t>e</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 rang mondial pour les dépôts de brevets</a:t>
            </a:r>
          </a:p>
          <a:p>
            <a:endParaRPr lang="fr-FR" sz="17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a:p>
            <a:r>
              <a:rPr lang="fr-FR" sz="1700" b="1" dirty="0">
                <a:solidFill>
                  <a:srgbClr val="C00000"/>
                </a:solidFill>
              </a:rPr>
              <a:t>13 des 56 médailles </a:t>
            </a:r>
            <a:r>
              <a:rPr lang="fr-FR" sz="1700" b="1" dirty="0" smtClean="0">
                <a:solidFill>
                  <a:srgbClr val="C00000"/>
                </a:solidFill>
              </a:rPr>
              <a:t>Fields ont </a:t>
            </a:r>
            <a:r>
              <a:rPr lang="fr-FR" sz="1700" b="1" dirty="0">
                <a:solidFill>
                  <a:srgbClr val="C00000"/>
                </a:solidFill>
              </a:rPr>
              <a:t>été attribuées à des Français</a:t>
            </a:r>
            <a:r>
              <a:rPr lang="fr-FR" sz="1700" dirty="0">
                <a:solidFill>
                  <a:srgbClr val="C00000"/>
                </a:solidFill>
              </a:rPr>
              <a:t>,</a:t>
            </a:r>
            <a:r>
              <a:rPr lang="fr-FR" sz="1700" dirty="0"/>
              <a:t> plaçant la France au 1</a:t>
            </a:r>
            <a:r>
              <a:rPr lang="fr-FR" sz="1700" baseline="30000" dirty="0"/>
              <a:t>er</a:t>
            </a:r>
            <a:r>
              <a:rPr lang="fr-FR" sz="1700" dirty="0"/>
              <a:t> rang mondial ex aequo avec les </a:t>
            </a:r>
            <a:r>
              <a:rPr lang="fr-FR" sz="1700" dirty="0" smtClean="0"/>
              <a:t>Etats-Unis</a:t>
            </a:r>
          </a:p>
          <a:p>
            <a:endParaRPr lang="fr-FR" sz="1700" dirty="0"/>
          </a:p>
          <a:p>
            <a:r>
              <a:rPr lang="fr-FR" sz="1700" b="1" dirty="0">
                <a:solidFill>
                  <a:srgbClr val="C00000"/>
                </a:solidFill>
              </a:rPr>
              <a:t>Le CNRS est le </a:t>
            </a:r>
            <a:r>
              <a:rPr lang="fr-FR" sz="1700" b="1" dirty="0" smtClean="0">
                <a:solidFill>
                  <a:srgbClr val="C00000"/>
                </a:solidFill>
              </a:rPr>
              <a:t>		    1</a:t>
            </a:r>
            <a:r>
              <a:rPr lang="fr-FR" sz="1700" b="1" baseline="30000" dirty="0" smtClean="0">
                <a:solidFill>
                  <a:srgbClr val="C00000"/>
                </a:solidFill>
              </a:rPr>
              <a:t>er</a:t>
            </a:r>
            <a:r>
              <a:rPr lang="fr-FR" sz="1700" b="1" dirty="0" smtClean="0">
                <a:solidFill>
                  <a:srgbClr val="C00000"/>
                </a:solidFill>
              </a:rPr>
              <a:t> </a:t>
            </a:r>
            <a:r>
              <a:rPr lang="fr-FR" sz="1700" b="1" dirty="0">
                <a:solidFill>
                  <a:srgbClr val="C00000"/>
                </a:solidFill>
              </a:rPr>
              <a:t>organisme </a:t>
            </a:r>
            <a:r>
              <a:rPr lang="fr-FR" sz="1700" b="1" dirty="0" smtClean="0">
                <a:solidFill>
                  <a:srgbClr val="C00000"/>
                </a:solidFill>
              </a:rPr>
              <a:t>                de recherche mondial </a:t>
            </a:r>
          </a:p>
          <a:p>
            <a:r>
              <a:rPr lang="fr-FR" sz="1700" dirty="0"/>
              <a:t>(</a:t>
            </a:r>
            <a:r>
              <a:rPr lang="fr-FR" sz="1700" dirty="0" smtClean="0"/>
              <a:t>Nature </a:t>
            </a:r>
            <a:r>
              <a:rPr lang="fr-FR" sz="1700" dirty="0"/>
              <a:t>Index </a:t>
            </a:r>
            <a:r>
              <a:rPr lang="fr-FR" sz="1700" dirty="0" smtClean="0"/>
              <a:t>2015)</a:t>
            </a:r>
            <a:endParaRPr lang="fr-FR" sz="1700" dirty="0"/>
          </a:p>
          <a:p>
            <a:endParaRPr lang="fr-FR" sz="17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9" name="Graphique 8"/>
          <p:cNvGraphicFramePr>
            <a:graphicFrameLocks/>
          </p:cNvGraphicFramePr>
          <p:nvPr>
            <p:extLst>
              <p:ext uri="{D42A27DB-BD31-4B8C-83A1-F6EECF244321}">
                <p14:modId xmlns:p14="http://schemas.microsoft.com/office/powerpoint/2010/main" val="3942208723"/>
              </p:ext>
            </p:extLst>
          </p:nvPr>
        </p:nvGraphicFramePr>
        <p:xfrm>
          <a:off x="534433" y="1563340"/>
          <a:ext cx="5577610" cy="5319374"/>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Connecteur droit 5"/>
          <p:cNvCxnSpPr/>
          <p:nvPr/>
        </p:nvCxnSpPr>
        <p:spPr>
          <a:xfrm>
            <a:off x="6226505" y="1679061"/>
            <a:ext cx="0" cy="5036458"/>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11659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33926" y="302865"/>
            <a:ext cx="9420280" cy="1260475"/>
          </a:xfrm>
        </p:spPr>
        <p:txBody>
          <a:bodyPr>
            <a:normAutofit/>
          </a:bodyPr>
          <a:lstStyle/>
          <a:p>
            <a:r>
              <a:rPr lang="fr-FR" dirty="0" smtClean="0">
                <a:solidFill>
                  <a:schemeClr val="bg1"/>
                </a:solidFill>
                <a:latin typeface="Verdana" panose="020B0604030504040204" pitchFamily="34" charset="0"/>
                <a:ea typeface="Verdana" panose="020B0604030504040204" pitchFamily="34" charset="0"/>
                <a:cs typeface="Verdana" panose="020B0604030504040204" pitchFamily="34" charset="0"/>
              </a:rPr>
              <a:t>Financement de la </a:t>
            </a:r>
            <a:r>
              <a:rPr lang="fr-FR"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r&amp;d</a:t>
            </a:r>
            <a:endParaRPr lang="fr-FR"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cxnSp>
        <p:nvCxnSpPr>
          <p:cNvPr id="5" name="Connecteur droit 4"/>
          <p:cNvCxnSpPr/>
          <p:nvPr/>
        </p:nvCxnSpPr>
        <p:spPr>
          <a:xfrm>
            <a:off x="7137000" y="1872949"/>
            <a:ext cx="0" cy="4960988"/>
          </a:xfrm>
          <a:prstGeom prst="line">
            <a:avLst/>
          </a:prstGeom>
          <a:ln>
            <a:solidFill>
              <a:srgbClr val="A4568E"/>
            </a:solidFill>
          </a:ln>
        </p:spPr>
        <p:style>
          <a:lnRef idx="2">
            <a:schemeClr val="accent1"/>
          </a:lnRef>
          <a:fillRef idx="0">
            <a:schemeClr val="accent1"/>
          </a:fillRef>
          <a:effectRef idx="1">
            <a:schemeClr val="accent1"/>
          </a:effectRef>
          <a:fontRef idx="minor">
            <a:schemeClr val="tx1"/>
          </a:fontRef>
        </p:style>
      </p:cxnSp>
      <p:sp>
        <p:nvSpPr>
          <p:cNvPr id="4" name="ZoneTexte 3"/>
          <p:cNvSpPr txBox="1"/>
          <p:nvPr/>
        </p:nvSpPr>
        <p:spPr>
          <a:xfrm>
            <a:off x="7375358" y="2009274"/>
            <a:ext cx="2899610" cy="4355038"/>
          </a:xfrm>
          <a:prstGeom prst="rect">
            <a:avLst/>
          </a:prstGeom>
          <a:noFill/>
        </p:spPr>
        <p:txBody>
          <a:bodyPr wrap="square" rtlCol="0">
            <a:spAutoFit/>
          </a:bodyPr>
          <a:lstStyle/>
          <a:p>
            <a:r>
              <a:rPr lang="fr-FR" sz="1700" dirty="0" smtClean="0">
                <a:solidFill>
                  <a:schemeClr val="bg1"/>
                </a:solidFill>
              </a:rPr>
              <a:t>La France offre aux entreprises le</a:t>
            </a:r>
            <a:r>
              <a:rPr lang="fr-FR" sz="1700" b="1" dirty="0" smtClean="0">
                <a:solidFill>
                  <a:srgbClr val="A4568E"/>
                </a:solidFill>
              </a:rPr>
              <a:t> traitement fiscal de la R&amp;D le plus incitatif parmi les pays de l’OCDE</a:t>
            </a:r>
            <a:r>
              <a:rPr lang="fr-FR" sz="1700" dirty="0" smtClean="0">
                <a:solidFill>
                  <a:srgbClr val="A4568E"/>
                </a:solidFill>
              </a:rPr>
              <a:t>, </a:t>
            </a:r>
            <a:r>
              <a:rPr lang="fr-FR" sz="1700" dirty="0" smtClean="0">
                <a:solidFill>
                  <a:schemeClr val="bg1"/>
                </a:solidFill>
              </a:rPr>
              <a:t>notamment grâce au dispositif du crédit d’impôt recherche.</a:t>
            </a:r>
          </a:p>
          <a:p>
            <a:endParaRPr lang="fr-FR" sz="1700" dirty="0">
              <a:solidFill>
                <a:schemeClr val="bg1"/>
              </a:solidFill>
            </a:endParaRPr>
          </a:p>
          <a:p>
            <a:r>
              <a:rPr lang="fr-FR" sz="1800" dirty="0">
                <a:solidFill>
                  <a:schemeClr val="bg1"/>
                </a:solidFill>
              </a:rPr>
              <a:t>L’avantage fiscal pour les entreprises atteint plus de </a:t>
            </a:r>
          </a:p>
          <a:p>
            <a:r>
              <a:rPr lang="fr-FR" sz="1700" b="1" dirty="0">
                <a:solidFill>
                  <a:srgbClr val="A4568E"/>
                </a:solidFill>
              </a:rPr>
              <a:t>6 Mds EUR </a:t>
            </a:r>
            <a:r>
              <a:rPr lang="fr-FR" sz="1800" dirty="0">
                <a:solidFill>
                  <a:schemeClr val="bg1"/>
                </a:solidFill>
              </a:rPr>
              <a:t>en </a:t>
            </a:r>
            <a:r>
              <a:rPr lang="fr-FR" sz="1800" dirty="0" smtClean="0">
                <a:solidFill>
                  <a:schemeClr val="bg1"/>
                </a:solidFill>
              </a:rPr>
              <a:t>2013, répartis entre </a:t>
            </a:r>
            <a:r>
              <a:rPr lang="fr-FR" sz="1700" b="1" dirty="0">
                <a:solidFill>
                  <a:srgbClr val="A4568E"/>
                </a:solidFill>
              </a:rPr>
              <a:t>16 000 </a:t>
            </a:r>
            <a:r>
              <a:rPr lang="fr-FR" sz="1700" b="1" dirty="0" smtClean="0">
                <a:solidFill>
                  <a:srgbClr val="A4568E"/>
                </a:solidFill>
              </a:rPr>
              <a:t>bénéficiaires.</a:t>
            </a:r>
            <a:endParaRPr lang="fr-FR" sz="1700" b="1" dirty="0">
              <a:solidFill>
                <a:srgbClr val="A4568E"/>
              </a:solidFill>
            </a:endParaRPr>
          </a:p>
          <a:p>
            <a:endParaRPr lang="fr-FR" sz="1700" dirty="0" smtClean="0">
              <a:solidFill>
                <a:schemeClr val="bg1"/>
              </a:solidFill>
            </a:endParaRPr>
          </a:p>
          <a:p>
            <a:endParaRPr lang="fr-FR" sz="1700" dirty="0">
              <a:solidFill>
                <a:schemeClr val="bg1"/>
              </a:solidFill>
            </a:endParaRPr>
          </a:p>
          <a:p>
            <a:endParaRPr lang="fr-FR" sz="1700" dirty="0" smtClean="0">
              <a:solidFill>
                <a:schemeClr val="bg1"/>
              </a:solidFill>
            </a:endParaRPr>
          </a:p>
        </p:txBody>
      </p:sp>
      <p:graphicFrame>
        <p:nvGraphicFramePr>
          <p:cNvPr id="12" name="Chart 2"/>
          <p:cNvGraphicFramePr>
            <a:graphicFrameLocks/>
          </p:cNvGraphicFramePr>
          <p:nvPr>
            <p:extLst>
              <p:ext uri="{D42A27DB-BD31-4B8C-83A1-F6EECF244321}">
                <p14:modId xmlns:p14="http://schemas.microsoft.com/office/powerpoint/2010/main" val="1363644807"/>
              </p:ext>
            </p:extLst>
          </p:nvPr>
        </p:nvGraphicFramePr>
        <p:xfrm>
          <a:off x="481264" y="1872950"/>
          <a:ext cx="6352673" cy="49242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69041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94084" y="302865"/>
            <a:ext cx="9360122" cy="1260475"/>
          </a:xfrm>
        </p:spPr>
        <p:txBody>
          <a:bodyPr>
            <a:normAutofit/>
          </a:bodyPr>
          <a:lstStyle/>
          <a:p>
            <a:r>
              <a:rPr lang="fr-FR" sz="3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Accueil des activités de </a:t>
            </a:r>
            <a:r>
              <a:rPr lang="fr-FR" sz="3200"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r&amp;d</a:t>
            </a:r>
            <a:r>
              <a:rPr lang="fr-FR" sz="3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t>
            </a:r>
            <a:br>
              <a:rPr lang="fr-FR" sz="3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br>
            <a:r>
              <a:rPr lang="fr-FR" sz="3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et transfert de technologies</a:t>
            </a:r>
            <a:endParaRPr lang="fr-FR" sz="32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cxnSp>
        <p:nvCxnSpPr>
          <p:cNvPr id="5" name="Connecteur droit 4"/>
          <p:cNvCxnSpPr/>
          <p:nvPr/>
        </p:nvCxnSpPr>
        <p:spPr>
          <a:xfrm>
            <a:off x="6824179" y="1961147"/>
            <a:ext cx="1" cy="4343398"/>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7134727" y="1961147"/>
            <a:ext cx="2887578" cy="4208844"/>
          </a:xfrm>
          <a:prstGeom prst="rect">
            <a:avLst/>
          </a:prstGeom>
        </p:spPr>
        <p:txBody>
          <a:bodyPr wrap="square">
            <a:spAutoFit/>
          </a:bodyPr>
          <a:lstStyle/>
          <a:p>
            <a:r>
              <a:rPr lang="fr-FR" sz="1700" dirty="0" smtClean="0">
                <a:solidFill>
                  <a:schemeClr val="bg1"/>
                </a:solidFill>
              </a:rPr>
              <a:t>La </a:t>
            </a:r>
            <a:r>
              <a:rPr lang="fr-FR" sz="1700" dirty="0">
                <a:solidFill>
                  <a:schemeClr val="bg1"/>
                </a:solidFill>
              </a:rPr>
              <a:t>France se place au </a:t>
            </a:r>
            <a:r>
              <a:rPr lang="fr-FR" sz="1700" b="1" dirty="0" smtClean="0">
                <a:solidFill>
                  <a:schemeClr val="accent4"/>
                </a:solidFill>
              </a:rPr>
              <a:t>3</a:t>
            </a:r>
            <a:r>
              <a:rPr lang="fr-FR" sz="1700" b="1" baseline="30000" dirty="0" smtClean="0">
                <a:solidFill>
                  <a:schemeClr val="accent4"/>
                </a:solidFill>
              </a:rPr>
              <a:t>e</a:t>
            </a:r>
            <a:r>
              <a:rPr lang="fr-FR" sz="1700" b="1" dirty="0" smtClean="0">
                <a:solidFill>
                  <a:schemeClr val="accent4"/>
                </a:solidFill>
              </a:rPr>
              <a:t> </a:t>
            </a:r>
            <a:r>
              <a:rPr lang="fr-FR" sz="1700" b="1" dirty="0">
                <a:solidFill>
                  <a:schemeClr val="accent4"/>
                </a:solidFill>
              </a:rPr>
              <a:t>rang européen des pays d’accueil des activités de </a:t>
            </a:r>
            <a:r>
              <a:rPr lang="fr-FR" sz="1700" b="1" dirty="0" smtClean="0">
                <a:solidFill>
                  <a:schemeClr val="accent4"/>
                </a:solidFill>
              </a:rPr>
              <a:t>R&amp;D</a:t>
            </a:r>
            <a:r>
              <a:rPr lang="fr-FR" sz="1700" dirty="0">
                <a:solidFill>
                  <a:schemeClr val="accent4"/>
                </a:solidFill>
              </a:rPr>
              <a:t>.</a:t>
            </a:r>
            <a:endParaRPr lang="fr-FR" sz="1700" dirty="0" smtClean="0">
              <a:solidFill>
                <a:schemeClr val="accent4"/>
              </a:solidFill>
            </a:endParaRPr>
          </a:p>
          <a:p>
            <a:endParaRPr lang="fr-FR" sz="1700" dirty="0">
              <a:solidFill>
                <a:schemeClr val="bg1"/>
              </a:solidFill>
            </a:endParaRPr>
          </a:p>
          <a:p>
            <a:r>
              <a:rPr lang="fr-FR" sz="1700" dirty="0" smtClean="0">
                <a:solidFill>
                  <a:schemeClr val="bg1"/>
                </a:solidFill>
              </a:rPr>
              <a:t>En 2016 : </a:t>
            </a:r>
            <a:r>
              <a:rPr lang="fr-FR" sz="1700" b="1" dirty="0" smtClean="0">
                <a:solidFill>
                  <a:schemeClr val="accent4"/>
                </a:solidFill>
              </a:rPr>
              <a:t>115 décisions d’investissement (+32% sur un an) dans </a:t>
            </a:r>
            <a:r>
              <a:rPr lang="fr-FR" sz="1700" b="1" dirty="0">
                <a:solidFill>
                  <a:schemeClr val="accent4"/>
                </a:solidFill>
              </a:rPr>
              <a:t>les fonctions de </a:t>
            </a:r>
            <a:r>
              <a:rPr lang="fr-FR" sz="1700" b="1" dirty="0" smtClean="0">
                <a:solidFill>
                  <a:schemeClr val="accent4"/>
                </a:solidFill>
              </a:rPr>
              <a:t>R&amp;D, d’ingénierie </a:t>
            </a:r>
            <a:r>
              <a:rPr lang="fr-FR" sz="1700" b="1" dirty="0">
                <a:solidFill>
                  <a:schemeClr val="accent4"/>
                </a:solidFill>
              </a:rPr>
              <a:t>et</a:t>
            </a:r>
          </a:p>
          <a:p>
            <a:r>
              <a:rPr lang="fr-FR" sz="1700" b="1" dirty="0">
                <a:solidFill>
                  <a:schemeClr val="accent4"/>
                </a:solidFill>
              </a:rPr>
              <a:t>d</a:t>
            </a:r>
            <a:r>
              <a:rPr lang="fr-FR" sz="1700" b="1" dirty="0" smtClean="0">
                <a:solidFill>
                  <a:schemeClr val="accent4"/>
                </a:solidFill>
              </a:rPr>
              <a:t>e design</a:t>
            </a:r>
            <a:r>
              <a:rPr lang="fr-FR" sz="1700" dirty="0" smtClean="0">
                <a:solidFill>
                  <a:schemeClr val="accent4"/>
                </a:solidFill>
              </a:rPr>
              <a:t>, </a:t>
            </a:r>
            <a:r>
              <a:rPr lang="fr-FR" sz="1700" dirty="0" smtClean="0">
                <a:solidFill>
                  <a:schemeClr val="bg1"/>
                </a:solidFill>
              </a:rPr>
              <a:t>dont </a:t>
            </a:r>
            <a:r>
              <a:rPr lang="fr-FR" sz="1700" dirty="0">
                <a:solidFill>
                  <a:schemeClr val="bg1"/>
                </a:solidFill>
              </a:rPr>
              <a:t>72 concernant uniquement des activités de </a:t>
            </a:r>
            <a:r>
              <a:rPr lang="fr-FR" sz="1700" dirty="0" smtClean="0">
                <a:solidFill>
                  <a:schemeClr val="bg1"/>
                </a:solidFill>
              </a:rPr>
              <a:t>recherche.</a:t>
            </a:r>
          </a:p>
          <a:p>
            <a:endParaRPr lang="fr-FR" sz="1800" dirty="0">
              <a:solidFill>
                <a:schemeClr val="bg1"/>
              </a:solidFill>
            </a:endParaRPr>
          </a:p>
          <a:p>
            <a:r>
              <a:rPr lang="fr-FR" sz="1050" dirty="0">
                <a:solidFill>
                  <a:schemeClr val="bg1"/>
                </a:solidFill>
              </a:rPr>
              <a:t>Source : Business France</a:t>
            </a:r>
          </a:p>
          <a:p>
            <a:endParaRPr lang="fr-FR" sz="1800" dirty="0">
              <a:solidFill>
                <a:schemeClr val="bg1"/>
              </a:solidFill>
            </a:endParaRPr>
          </a:p>
        </p:txBody>
      </p:sp>
      <p:graphicFrame>
        <p:nvGraphicFramePr>
          <p:cNvPr id="9" name="Espace réservé du contenu 8"/>
          <p:cNvGraphicFramePr>
            <a:graphicFrameLocks noGrp="1"/>
          </p:cNvGraphicFramePr>
          <p:nvPr>
            <p:ph idx="1"/>
            <p:extLst>
              <p:ext uri="{D42A27DB-BD31-4B8C-83A1-F6EECF244321}">
                <p14:modId xmlns:p14="http://schemas.microsoft.com/office/powerpoint/2010/main" val="2913692573"/>
              </p:ext>
            </p:extLst>
          </p:nvPr>
        </p:nvGraphicFramePr>
        <p:xfrm>
          <a:off x="505326" y="1872949"/>
          <a:ext cx="6075948" cy="45660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30150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4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Entrepreneuriat</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r>
            <a:b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br>
            <a:r>
              <a:rPr lang="fr-FR" sz="1700" i="1" dirty="0">
                <a:solidFill>
                  <a:schemeClr val="bg1"/>
                </a:solidFill>
                <a:latin typeface="Verdana" panose="020B0604030504040204" pitchFamily="34" charset="0"/>
                <a:ea typeface="Verdana" panose="020B0604030504040204" pitchFamily="34" charset="0"/>
                <a:cs typeface="Verdana" panose="020B0604030504040204" pitchFamily="34" charset="0"/>
              </a:rPr>
              <a:t>« Entrepreneur est un mot français » </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Xavier </a:t>
            </a:r>
            <a:r>
              <a:rPr lang="fr-FR" sz="1700"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niel</a:t>
            </a:r>
            <a:r>
              <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rPr>
              <a:t/>
            </a:r>
            <a:br>
              <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rPr>
            </a:br>
            <a:endPar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4" name="AutoShape 4" descr="Résultat de recherche d'images pour &quot;station f&quot;"/>
          <p:cNvSpPr>
            <a:spLocks noChangeAspect="1" noChangeArrowheads="1"/>
          </p:cNvSpPr>
          <p:nvPr/>
        </p:nvSpPr>
        <p:spPr bwMode="auto">
          <a:xfrm>
            <a:off x="155575" y="-2857500"/>
            <a:ext cx="9525000" cy="59531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cxnSp>
        <p:nvCxnSpPr>
          <p:cNvPr id="8" name="Connecteur droit 7"/>
          <p:cNvCxnSpPr/>
          <p:nvPr/>
        </p:nvCxnSpPr>
        <p:spPr>
          <a:xfrm>
            <a:off x="5596959" y="1563340"/>
            <a:ext cx="0" cy="5342786"/>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graphicFrame>
        <p:nvGraphicFramePr>
          <p:cNvPr id="10" name="Espace réservé du contenu 5"/>
          <p:cNvGraphicFramePr>
            <a:graphicFrameLocks/>
          </p:cNvGraphicFramePr>
          <p:nvPr>
            <p:extLst>
              <p:ext uri="{D42A27DB-BD31-4B8C-83A1-F6EECF244321}">
                <p14:modId xmlns:p14="http://schemas.microsoft.com/office/powerpoint/2010/main" val="1463010379"/>
              </p:ext>
            </p:extLst>
          </p:nvPr>
        </p:nvGraphicFramePr>
        <p:xfrm>
          <a:off x="407403" y="1469972"/>
          <a:ext cx="4951412" cy="5691789"/>
        </p:xfrm>
        <a:graphic>
          <a:graphicData uri="http://schemas.openxmlformats.org/drawingml/2006/chart">
            <c:chart xmlns:c="http://schemas.openxmlformats.org/drawingml/2006/chart" xmlns:r="http://schemas.openxmlformats.org/officeDocument/2006/relationships" r:id="rId3"/>
          </a:graphicData>
        </a:graphic>
      </p:graphicFrame>
      <p:sp>
        <p:nvSpPr>
          <p:cNvPr id="13" name="ZoneTexte 12"/>
          <p:cNvSpPr txBox="1"/>
          <p:nvPr/>
        </p:nvSpPr>
        <p:spPr>
          <a:xfrm>
            <a:off x="5866982" y="1469972"/>
            <a:ext cx="4379078" cy="5424562"/>
          </a:xfrm>
          <a:prstGeom prst="rect">
            <a:avLst/>
          </a:prstGeom>
          <a:noFill/>
        </p:spPr>
        <p:txBody>
          <a:bodyPr wrap="square" rtlCol="0">
            <a:spAutoFit/>
          </a:bodyPr>
          <a:lstStyle/>
          <a:p>
            <a:pPr algn="just"/>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La France est le </a:t>
            </a:r>
            <a:r>
              <a:rPr lang="fr-FR" sz="1700" b="1" dirty="0" smtClean="0">
                <a:solidFill>
                  <a:schemeClr val="accent4"/>
                </a:solidFill>
                <a:latin typeface="Verdana" panose="020B0604030504040204" pitchFamily="34" charset="0"/>
                <a:ea typeface="Verdana" panose="020B0604030504040204" pitchFamily="34" charset="0"/>
                <a:cs typeface="Verdana" panose="020B0604030504040204" pitchFamily="34" charset="0"/>
              </a:rPr>
              <a:t>premier pays créateur d’entreprises en Europe.</a:t>
            </a:r>
          </a:p>
          <a:p>
            <a:pPr algn="just"/>
            <a:endPar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gn="just"/>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En 2016, la création d’entreprises en France a connu sa plus forte hausse depuis 2010.            </a:t>
            </a:r>
            <a:endParaRPr lang="fr-FR" sz="1700" i="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gn="just"/>
            <a:endPar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gn="just"/>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Il suffit de </a:t>
            </a:r>
            <a:r>
              <a:rPr lang="fr-FR" sz="1700" b="1" dirty="0" smtClean="0">
                <a:solidFill>
                  <a:schemeClr val="accent4"/>
                </a:solidFill>
                <a:latin typeface="Verdana" panose="020B0604030504040204" pitchFamily="34" charset="0"/>
                <a:ea typeface="Verdana" panose="020B0604030504040204" pitchFamily="34" charset="0"/>
                <a:cs typeface="Verdana" panose="020B0604030504040204" pitchFamily="34" charset="0"/>
              </a:rPr>
              <a:t>3,5 jours pour monter une entreprise </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contre 4,5 au Royaume-Uni, 10,5 en Allemagne.</a:t>
            </a:r>
          </a:p>
          <a:p>
            <a:pPr algn="just"/>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t>
            </a:r>
          </a:p>
          <a:p>
            <a:r>
              <a:rPr lang="fr-FR" sz="1700" b="1" dirty="0">
                <a:solidFill>
                  <a:schemeClr val="accent4"/>
                </a:solidFill>
                <a:latin typeface="Verdana" panose="020B0604030504040204" pitchFamily="34" charset="0"/>
                <a:ea typeface="Verdana" panose="020B0604030504040204" pitchFamily="34" charset="0"/>
                <a:cs typeface="Verdana" panose="020B0604030504040204" pitchFamily="34" charset="0"/>
              </a:rPr>
              <a:t>« L’intention d’entreprendre » des Français est l’une des plus fortes d’Europe</a:t>
            </a:r>
            <a:r>
              <a:rPr lang="fr-FR" sz="1700" dirty="0">
                <a:solidFill>
                  <a:schemeClr val="accent4"/>
                </a:solidFill>
                <a:latin typeface="Verdana" panose="020B0604030504040204" pitchFamily="34" charset="0"/>
                <a:ea typeface="Verdana" panose="020B0604030504040204" pitchFamily="34" charset="0"/>
                <a:cs typeface="Verdana" panose="020B0604030504040204" pitchFamily="34" charset="0"/>
              </a:rPr>
              <a:t>. </a:t>
            </a:r>
            <a:r>
              <a:rPr lang="fr-FR" sz="1700" dirty="0">
                <a:solidFill>
                  <a:schemeClr val="bg1"/>
                </a:solidFill>
                <a:latin typeface="Verdana" panose="020B0604030504040204" pitchFamily="34" charset="0"/>
                <a:ea typeface="Verdana" panose="020B0604030504040204" pitchFamily="34" charset="0"/>
                <a:cs typeface="Verdana" panose="020B0604030504040204" pitchFamily="34" charset="0"/>
              </a:rPr>
              <a:t>En 2016, 15,69% des Français de 18 à 64 ans ont l’intention d’entreprendre dans les 3 prochaines années</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a:t>
            </a:r>
          </a:p>
          <a:p>
            <a:r>
              <a:rPr lang="fr-FR" sz="18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t>
            </a:r>
            <a:endParaRPr lang="fr-FR" sz="18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fr-FR" sz="1100" dirty="0">
                <a:solidFill>
                  <a:schemeClr val="bg1"/>
                </a:solidFill>
                <a:latin typeface="Verdana" panose="020B0604030504040204" pitchFamily="34" charset="0"/>
                <a:ea typeface="Verdana" panose="020B0604030504040204" pitchFamily="34" charset="0"/>
                <a:cs typeface="Verdana" panose="020B0604030504040204" pitchFamily="34" charset="0"/>
              </a:rPr>
              <a:t>Source : </a:t>
            </a:r>
            <a:r>
              <a:rPr lang="fr-FR" sz="11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Banque mondiale, OCDE</a:t>
            </a:r>
          </a:p>
          <a:p>
            <a:endParaRPr lang="fr-FR" sz="1800" i="1" dirty="0" smtClean="0">
              <a:solidFill>
                <a:schemeClr val="tx2"/>
              </a:solidFill>
              <a:latin typeface="Verdana" panose="020B0604030504040204" pitchFamily="34" charset="0"/>
              <a:ea typeface="Verdana" panose="020B0604030504040204" pitchFamily="34" charset="0"/>
              <a:cs typeface="Verdana" panose="020B0604030504040204" pitchFamily="34" charset="0"/>
            </a:endParaRPr>
          </a:p>
          <a:p>
            <a:pPr algn="just"/>
            <a:r>
              <a:rPr lang="fr-FR" sz="1050" dirty="0" smtClean="0">
                <a:solidFill>
                  <a:schemeClr val="tx2"/>
                </a:solidFill>
                <a:latin typeface="Verdana" panose="020B0604030504040204" pitchFamily="34" charset="0"/>
                <a:ea typeface="Verdana" panose="020B0604030504040204" pitchFamily="34" charset="0"/>
                <a:cs typeface="Verdana" panose="020B0604030504040204" pitchFamily="34" charset="0"/>
              </a:rPr>
              <a:t>Source : INSEE, Banque Mondiale</a:t>
            </a:r>
            <a:endParaRPr lang="fr-FR" sz="105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811659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256985" y="1"/>
            <a:ext cx="11430241" cy="756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Espace réservé du contenu 2"/>
          <p:cNvSpPr txBox="1">
            <a:spLocks/>
          </p:cNvSpPr>
          <p:nvPr/>
        </p:nvSpPr>
        <p:spPr>
          <a:xfrm>
            <a:off x="5983618" y="532134"/>
            <a:ext cx="4969041" cy="2888343"/>
          </a:xfrm>
          <a:prstGeom prst="rect">
            <a:avLst/>
          </a:prstGeom>
          <a:solidFill>
            <a:schemeClr val="bg1">
              <a:alpha val="55000"/>
            </a:schemeClr>
          </a:solidFill>
        </p:spPr>
        <p:txBody>
          <a:bodyPr vert="horz" lIns="104287" tIns="52144" rIns="104287" bIns="52144" rtlCol="0">
            <a:normAutofit fontScale="25000" lnSpcReduction="20000"/>
          </a:bodyPr>
          <a:lstStyle>
            <a:lvl1pPr marL="0" indent="0" algn="l" defTabSz="521437" rtl="0" eaLnBrk="1" latinLnBrk="0" hangingPunct="1">
              <a:lnSpc>
                <a:spcPct val="100000"/>
              </a:lnSpc>
              <a:spcBef>
                <a:spcPct val="20000"/>
              </a:spcBef>
              <a:buFont typeface="Arial"/>
              <a:buNone/>
              <a:defRPr sz="1800" b="0" i="0" kern="1200">
                <a:solidFill>
                  <a:schemeClr val="bg1"/>
                </a:solidFill>
                <a:latin typeface="Verdana"/>
                <a:ea typeface="+mn-ea"/>
                <a:cs typeface="+mn-cs"/>
              </a:defRPr>
            </a:lvl1pPr>
            <a:lvl2pPr marL="847334" indent="-32589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2pPr>
            <a:lvl3pPr marL="1303592"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3pPr>
            <a:lvl4pPr marL="1825028"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4pPr>
            <a:lvl5pPr marL="2346465"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a:lstStyle>
          <a:p>
            <a:endParaRPr lang="fr-FR" dirty="0" smtClean="0"/>
          </a:p>
          <a:p>
            <a:endParaRPr lang="fr-FR" sz="2400" dirty="0" smtClean="0"/>
          </a:p>
          <a:p>
            <a:r>
              <a:rPr lang="fr-FR" sz="6800" b="1" dirty="0" smtClean="0">
                <a:solidFill>
                  <a:srgbClr val="002060"/>
                </a:solidFill>
              </a:rPr>
              <a:t>Avec la Station F</a:t>
            </a:r>
            <a:r>
              <a:rPr lang="fr-FR" sz="6800" dirty="0" smtClean="0">
                <a:solidFill>
                  <a:srgbClr val="002060"/>
                </a:solidFill>
              </a:rPr>
              <a:t>, dont l’ambition </a:t>
            </a:r>
            <a:r>
              <a:rPr lang="fr-FR" sz="6800" dirty="0">
                <a:solidFill>
                  <a:srgbClr val="002060"/>
                </a:solidFill>
              </a:rPr>
              <a:t>est d’être </a:t>
            </a:r>
            <a:r>
              <a:rPr lang="fr-FR" sz="6800" b="1" dirty="0">
                <a:solidFill>
                  <a:srgbClr val="002060"/>
                </a:solidFill>
              </a:rPr>
              <a:t>le plus grand incubateur de </a:t>
            </a:r>
            <a:r>
              <a:rPr lang="fr-FR" sz="6800" b="1" dirty="0" smtClean="0">
                <a:solidFill>
                  <a:srgbClr val="002060"/>
                </a:solidFill>
              </a:rPr>
              <a:t>startups </a:t>
            </a:r>
            <a:r>
              <a:rPr lang="fr-FR" sz="6800" b="1" dirty="0">
                <a:solidFill>
                  <a:srgbClr val="002060"/>
                </a:solidFill>
              </a:rPr>
              <a:t>au </a:t>
            </a:r>
            <a:r>
              <a:rPr lang="fr-FR" sz="6800" b="1" dirty="0" smtClean="0">
                <a:solidFill>
                  <a:srgbClr val="002060"/>
                </a:solidFill>
              </a:rPr>
              <a:t>monde, </a:t>
            </a:r>
            <a:r>
              <a:rPr lang="fr-FR" sz="6800" dirty="0" smtClean="0">
                <a:solidFill>
                  <a:srgbClr val="002060"/>
                </a:solidFill>
              </a:rPr>
              <a:t>la France s’affirme comme une </a:t>
            </a:r>
            <a:r>
              <a:rPr lang="fr-FR" sz="6800" b="1" i="1" dirty="0" smtClean="0">
                <a:solidFill>
                  <a:srgbClr val="002060"/>
                </a:solidFill>
              </a:rPr>
              <a:t>Startup Nation.</a:t>
            </a:r>
          </a:p>
          <a:p>
            <a:endParaRPr lang="fr-FR" sz="6800" b="1" i="1" dirty="0">
              <a:solidFill>
                <a:srgbClr val="002060"/>
              </a:solidFill>
            </a:endParaRPr>
          </a:p>
          <a:p>
            <a:r>
              <a:rPr lang="fr-FR" sz="6800" dirty="0" smtClean="0">
                <a:solidFill>
                  <a:srgbClr val="002060"/>
                </a:solidFill>
              </a:rPr>
              <a:t>Elle abritera </a:t>
            </a:r>
            <a:r>
              <a:rPr lang="fr-FR" sz="6800" b="1" dirty="0" smtClean="0">
                <a:solidFill>
                  <a:srgbClr val="002060"/>
                </a:solidFill>
              </a:rPr>
              <a:t>1 000 startups </a:t>
            </a:r>
            <a:r>
              <a:rPr lang="fr-FR" sz="6800" dirty="0" smtClean="0">
                <a:solidFill>
                  <a:srgbClr val="002060"/>
                </a:solidFill>
              </a:rPr>
              <a:t>et de nombreux programmes d’accompagnement portés par des </a:t>
            </a:r>
            <a:r>
              <a:rPr lang="fr-FR" sz="6800" b="1" dirty="0" smtClean="0">
                <a:solidFill>
                  <a:srgbClr val="002060"/>
                </a:solidFill>
              </a:rPr>
              <a:t>acteurs majeurs du numérique</a:t>
            </a:r>
            <a:r>
              <a:rPr lang="fr-FR" sz="6800" dirty="0" smtClean="0">
                <a:solidFill>
                  <a:srgbClr val="002060"/>
                </a:solidFill>
              </a:rPr>
              <a:t> </a:t>
            </a:r>
            <a:r>
              <a:rPr lang="fr-FR" sz="6800" i="1" dirty="0" smtClean="0">
                <a:solidFill>
                  <a:srgbClr val="002060"/>
                </a:solidFill>
              </a:rPr>
              <a:t>(Facebook, Microsoft, Amazon, </a:t>
            </a:r>
            <a:r>
              <a:rPr lang="fr-FR" sz="6800" i="1" dirty="0" err="1" smtClean="0">
                <a:solidFill>
                  <a:srgbClr val="002060"/>
                </a:solidFill>
              </a:rPr>
              <a:t>Airbnb</a:t>
            </a:r>
            <a:r>
              <a:rPr lang="fr-FR" sz="6800" i="1" dirty="0" smtClean="0">
                <a:solidFill>
                  <a:srgbClr val="002060"/>
                </a:solidFill>
              </a:rPr>
              <a:t>, NUMA, Vente-privée.com etc.).</a:t>
            </a:r>
            <a:endParaRPr lang="fr-FR" sz="6800" i="1" dirty="0">
              <a:solidFill>
                <a:srgbClr val="002060"/>
              </a:solidFill>
            </a:endParaRPr>
          </a:p>
          <a:p>
            <a:endParaRPr lang="fr-FR" sz="6800" dirty="0" smtClean="0"/>
          </a:p>
          <a:p>
            <a:endParaRPr lang="fr-FR" sz="4200" dirty="0"/>
          </a:p>
          <a:p>
            <a:endParaRPr lang="fr-FR" sz="7200" dirty="0" smtClean="0"/>
          </a:p>
          <a:p>
            <a:endParaRPr lang="fr-FR" sz="7200" dirty="0"/>
          </a:p>
          <a:p>
            <a:endParaRPr lang="fr-FR" sz="4200" dirty="0" smtClean="0"/>
          </a:p>
          <a:p>
            <a:endParaRPr lang="fr-FR" sz="1600" dirty="0" smtClean="0">
              <a:latin typeface="Lucida Bright" panose="02040602050505020304" pitchFamily="18" charset="0"/>
            </a:endParaRPr>
          </a:p>
          <a:p>
            <a:endParaRPr lang="fr-FR" dirty="0" smtClean="0"/>
          </a:p>
          <a:p>
            <a:endParaRPr lang="fr-FR" dirty="0"/>
          </a:p>
        </p:txBody>
      </p:sp>
    </p:spTree>
    <p:extLst>
      <p:ext uri="{BB962C8B-B14F-4D97-AF65-F5344CB8AC3E}">
        <p14:creationId xmlns:p14="http://schemas.microsoft.com/office/powerpoint/2010/main" val="16715647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r="23400"/>
          <a:stretch/>
        </p:blipFill>
        <p:spPr bwMode="auto">
          <a:xfrm>
            <a:off x="5445505" y="1455821"/>
            <a:ext cx="4587950" cy="3959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88758" y="276726"/>
            <a:ext cx="4608095" cy="7038474"/>
          </a:xfrm>
          <a:prstGeom prst="rect">
            <a:avLst/>
          </a:prstGeom>
          <a:solidFill>
            <a:schemeClr val="accent3">
              <a:lumMod val="75000"/>
              <a:alpha val="22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rPr>
              <a:t>+220 %</a:t>
            </a: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n</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ombre </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de </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créations </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de startups</a:t>
            </a: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par an (2012-2015)</a:t>
            </a:r>
          </a:p>
          <a:p>
            <a:pPr algn="ctr"/>
            <a:endPar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a:p>
            <a:pPr algn="ctr"/>
            <a:r>
              <a:rPr lang="fr-FR" sz="3200" b="1" dirty="0" smtClean="0">
                <a:solidFill>
                  <a:schemeClr val="accent4"/>
                </a:solidFill>
                <a:latin typeface="Verdana" panose="020B0604030504040204" pitchFamily="34" charset="0"/>
                <a:ea typeface="Verdana" panose="020B0604030504040204" pitchFamily="34" charset="0"/>
                <a:cs typeface="Verdana" panose="020B0604030504040204" pitchFamily="34" charset="0"/>
              </a:rPr>
              <a:t>+120 %</a:t>
            </a:r>
            <a:endPar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roissance </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du nombre d’investissements de fonds de</a:t>
            </a: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capital-risque étrangers dans des startups </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françaises</a:t>
            </a:r>
            <a:endPar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endParaRP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(2012 -2016)</a:t>
            </a:r>
          </a:p>
          <a:p>
            <a:pPr algn="ctr"/>
            <a:endPar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a:p>
            <a:pPr algn="ctr"/>
            <a:r>
              <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rPr>
              <a:t>+53%</a:t>
            </a: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é</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volution </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du nombre d’incubateurs et d’accélérateurs de </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startups</a:t>
            </a:r>
            <a:endPar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881523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29564" y="2566898"/>
            <a:ext cx="8776412" cy="4576852"/>
          </a:xfrm>
        </p:spPr>
        <p:txBody>
          <a:bodyPr>
            <a:noAutofit/>
          </a:bodyPr>
          <a:lstStyle/>
          <a:p>
            <a:pPr>
              <a:spcBef>
                <a:spcPct val="50000"/>
              </a:spcBef>
              <a:defRPr/>
            </a:pP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r>
            <a:br>
              <a:rPr lang="fr-FR" altLang="fr-FR" sz="1600" b="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La </a:t>
            </a:r>
            <a:r>
              <a:rPr lang="fr-FR" altLang="fr-FR" sz="1600" b="0" cap="none" dirty="0">
                <a:solidFill>
                  <a:schemeClr val="tx1"/>
                </a:solidFill>
                <a:latin typeface="Verdana" panose="020B0604030504040204" pitchFamily="34" charset="0"/>
                <a:ea typeface="Verdana" panose="020B0604030504040204" pitchFamily="34" charset="0"/>
                <a:cs typeface="Verdana" panose="020B0604030504040204" pitchFamily="34" charset="0"/>
              </a:rPr>
              <a:t>F</a:t>
            </a: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rance dispose de nombreux atouts structurels susceptibles d’intéresser les investisseurs étrangers : une position géographique stratégique, une démographie dynamique, des infrastructures de qualité, un outil de production diversifié,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une main-d'œuvre très productive et un environnement des affaires propice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à l’innovation et à la création d’entreprises.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En outre, </a:t>
            </a:r>
            <a:r>
              <a:rPr lang="fr-FR" altLang="fr-FR" sz="1600" b="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l’attractivité de la France se renforce. </a:t>
            </a:r>
            <a:r>
              <a:rPr lang="fr-FR" altLang="fr-FR" sz="1600" b="0" cap="none" dirty="0">
                <a:solidFill>
                  <a:schemeClr val="tx1"/>
                </a:solidFill>
                <a:latin typeface="Verdana" panose="020B0604030504040204" pitchFamily="34" charset="0"/>
                <a:ea typeface="Verdana" panose="020B0604030504040204" pitchFamily="34" charset="0"/>
                <a:cs typeface="Verdana" panose="020B0604030504040204" pitchFamily="34" charset="0"/>
              </a:rPr>
              <a:t>D</a:t>
            </a: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e nombreuses réformes structurelles accompagnent l’amélioration des perspectives économiques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et le renforcement de la compétitivité des entreprises basées en France.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fr-FR" altLang="fr-FR" sz="1600" b="0" cap="none" dirty="0">
                <a:solidFill>
                  <a:schemeClr val="tx1"/>
                </a:solidFill>
                <a:latin typeface="Verdana" panose="020B0604030504040204" pitchFamily="34" charset="0"/>
                <a:ea typeface="Verdana" panose="020B0604030504040204" pitchFamily="34" charset="0"/>
                <a:cs typeface="Verdana" panose="020B0604030504040204" pitchFamily="34" charset="0"/>
              </a:rPr>
              <a:t>L</a:t>
            </a:r>
            <a: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t>a France est ainsi un marché prometteur pour l’accueil d’investissements internationaux. </a:t>
            </a:r>
            <a:br>
              <a:rPr lang="fr-FR" altLang="fr-FR" sz="1600" b="0" kern="1200" cap="none"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endParaRPr lang="fr-FR" sz="1600" b="0" kern="1200" cap="none"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Espace réservé du texte 2"/>
          <p:cNvSpPr>
            <a:spLocks noGrp="1"/>
          </p:cNvSpPr>
          <p:nvPr>
            <p:ph type="body" idx="1"/>
          </p:nvPr>
        </p:nvSpPr>
        <p:spPr>
          <a:xfrm>
            <a:off x="910514" y="912525"/>
            <a:ext cx="7661986" cy="1654373"/>
          </a:xfrm>
        </p:spPr>
        <p:txBody>
          <a:bodyPr>
            <a:normAutofit/>
          </a:bodyPr>
          <a:lstStyle/>
          <a:p>
            <a:r>
              <a:rPr lang="fr-FR" sz="2200" b="1" dirty="0" smtClean="0">
                <a:latin typeface="Verdana" panose="020B0604030504040204" pitchFamily="34" charset="0"/>
                <a:ea typeface="Verdana" panose="020B0604030504040204" pitchFamily="34" charset="0"/>
                <a:cs typeface="Verdana" panose="020B0604030504040204" pitchFamily="34" charset="0"/>
              </a:rPr>
              <a:t>La France, terre d’innovation privilégiée </a:t>
            </a:r>
          </a:p>
          <a:p>
            <a:r>
              <a:rPr lang="fr-FR" sz="2200" b="1" dirty="0" smtClean="0">
                <a:latin typeface="Verdana" panose="020B0604030504040204" pitchFamily="34" charset="0"/>
                <a:ea typeface="Verdana" panose="020B0604030504040204" pitchFamily="34" charset="0"/>
                <a:cs typeface="Verdana" panose="020B0604030504040204" pitchFamily="34" charset="0"/>
              </a:rPr>
              <a:t>pour l’accueil des investissements étrangers</a:t>
            </a:r>
            <a:endParaRPr lang="fr-FR" sz="2200" b="1" dirty="0">
              <a:latin typeface="Verdana" panose="020B0604030504040204" pitchFamily="34" charset="0"/>
              <a:ea typeface="Verdana" panose="020B0604030504040204" pitchFamily="34" charset="0"/>
              <a:cs typeface="Verdana" panose="020B0604030504040204" pitchFamily="34" charset="0"/>
            </a:endParaRPr>
          </a:p>
        </p:txBody>
      </p:sp>
      <p:pic>
        <p:nvPicPr>
          <p:cNvPr id="3075" name="Picture 3"/>
          <p:cNvPicPr>
            <a:picLocks noChangeAspect="1" noChangeArrowheads="1"/>
          </p:cNvPicPr>
          <p:nvPr/>
        </p:nvPicPr>
        <p:blipFill>
          <a:blip r:embed="rId3">
            <a:clrChange>
              <a:clrFrom>
                <a:srgbClr val="FFFFFF"/>
              </a:clrFrom>
              <a:clrTo>
                <a:srgbClr val="FFFFFF">
                  <a:alpha val="0"/>
                </a:srgbClr>
              </a:clrTo>
            </a:clrChange>
            <a:duotone>
              <a:prstClr val="black"/>
              <a:schemeClr val="tx2">
                <a:tint val="45000"/>
                <a:satMod val="400000"/>
              </a:schemeClr>
            </a:duotone>
            <a:extLst>
              <a:ext uri="{BEBA8EAE-BF5A-486C-A8C5-ECC9F3942E4B}">
                <a14:imgProps xmlns:a14="http://schemas.microsoft.com/office/drawing/2010/main">
                  <a14:imgLayer r:embed="rId4">
                    <a14:imgEffect>
                      <a14:sharpenSoften amount="3000"/>
                    </a14:imgEffect>
                  </a14:imgLayer>
                </a14:imgProps>
              </a:ext>
              <a:ext uri="{28A0092B-C50C-407E-A947-70E740481C1C}">
                <a14:useLocalDpi xmlns:a14="http://schemas.microsoft.com/office/drawing/2010/main" val="0"/>
              </a:ext>
            </a:extLst>
          </a:blip>
          <a:srcRect/>
          <a:stretch>
            <a:fillRect/>
          </a:stretch>
        </p:blipFill>
        <p:spPr bwMode="auto">
          <a:xfrm>
            <a:off x="8031122" y="1083974"/>
            <a:ext cx="1846302" cy="1779299"/>
          </a:xfrm>
          <a:prstGeom prst="rect">
            <a:avLst/>
          </a:prstGeom>
          <a:noFill/>
          <a:ln>
            <a:noFill/>
          </a:ln>
          <a:effectLst>
            <a:glow>
              <a:schemeClr val="accent1">
                <a:satMod val="175000"/>
              </a:schemeClr>
            </a:glow>
            <a:outerShdw sx="1000" sy="1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2029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90841" y="3302195"/>
            <a:ext cx="4254137" cy="2708434"/>
          </a:xfrm>
          <a:prstGeom prst="rect">
            <a:avLst/>
          </a:prstGeom>
        </p:spPr>
        <p:txBody>
          <a:bodyPr wrap="square">
            <a:spAutoFit/>
          </a:bodyPr>
          <a:lstStyle/>
          <a:p>
            <a:pPr algn="just"/>
            <a:r>
              <a:rPr lang="fr-FR" sz="1700" b="1" dirty="0" smtClean="0"/>
              <a:t>Pour inciter les talents étrangers à venir entreprendre en France</a:t>
            </a:r>
            <a:r>
              <a:rPr lang="fr-FR" sz="1700" dirty="0" smtClean="0"/>
              <a:t>, </a:t>
            </a:r>
            <a:r>
              <a:rPr lang="fr-FR" sz="1700" dirty="0"/>
              <a:t>l’Initiative French Tech prévoit un </a:t>
            </a:r>
            <a:r>
              <a:rPr lang="fr-FR" sz="1700" b="1" dirty="0"/>
              <a:t>concours de startups internationales </a:t>
            </a:r>
            <a:r>
              <a:rPr lang="fr-FR" sz="1700" dirty="0"/>
              <a:t>avec un </a:t>
            </a:r>
            <a:r>
              <a:rPr lang="fr-FR" sz="1700" b="1" dirty="0"/>
              <a:t>package d’accueil attractif</a:t>
            </a:r>
            <a:r>
              <a:rPr lang="fr-FR" sz="1700" dirty="0"/>
              <a:t> pour les </a:t>
            </a:r>
            <a:r>
              <a:rPr lang="fr-FR" sz="1700" dirty="0" smtClean="0"/>
              <a:t>lauréats.</a:t>
            </a:r>
          </a:p>
          <a:p>
            <a:pPr algn="just"/>
            <a:endParaRPr lang="fr-FR" sz="1700" b="1" dirty="0"/>
          </a:p>
          <a:p>
            <a:pPr algn="just"/>
            <a:r>
              <a:rPr lang="fr-FR" sz="1700" b="1" dirty="0" smtClean="0"/>
              <a:t>70 projets ont été retenus pour la 2</a:t>
            </a:r>
            <a:r>
              <a:rPr lang="fr-FR" sz="1700" b="1" baseline="30000" dirty="0" smtClean="0"/>
              <a:t>e</a:t>
            </a:r>
            <a:r>
              <a:rPr lang="fr-FR" sz="1700" b="1" dirty="0" smtClean="0"/>
              <a:t> saison</a:t>
            </a:r>
            <a:r>
              <a:rPr lang="fr-FR" sz="1700" dirty="0" smtClean="0"/>
              <a:t> de l’initiative. La 3</a:t>
            </a:r>
            <a:r>
              <a:rPr lang="fr-FR" sz="1700" baseline="30000" dirty="0" smtClean="0"/>
              <a:t>e</a:t>
            </a:r>
            <a:r>
              <a:rPr lang="fr-FR" sz="1700" dirty="0" smtClean="0"/>
              <a:t> aura lieu en 2018. </a:t>
            </a:r>
            <a:endParaRPr lang="fr-FR" sz="1700" dirty="0">
              <a:effectLst/>
            </a:endParaRPr>
          </a:p>
        </p:txBody>
      </p:sp>
      <p:sp>
        <p:nvSpPr>
          <p:cNvPr id="5" name="Titre 1"/>
          <p:cNvSpPr>
            <a:spLocks noGrp="1"/>
          </p:cNvSpPr>
          <p:nvPr>
            <p:ph type="title"/>
          </p:nvPr>
        </p:nvSpPr>
        <p:spPr>
          <a:xfrm>
            <a:off x="534432" y="565484"/>
            <a:ext cx="9619774" cy="997856"/>
          </a:xfrm>
        </p:spPr>
        <p:txBody>
          <a:bodyPr>
            <a:normAutofit/>
          </a:bodyPr>
          <a:lstStyle/>
          <a:p>
            <a:r>
              <a:rPr lang="fr-FR" sz="3400" dirty="0" smtClean="0">
                <a:solidFill>
                  <a:schemeClr val="tx2">
                    <a:lumMod val="75000"/>
                  </a:schemeClr>
                </a:solidFill>
                <a:latin typeface="Verdana" panose="020B0604030504040204" pitchFamily="34" charset="0"/>
                <a:ea typeface="Verdana" panose="020B0604030504040204" pitchFamily="34" charset="0"/>
                <a:cs typeface="Verdana" panose="020B0604030504040204" pitchFamily="34" charset="0"/>
              </a:rPr>
              <a:t>Accueil des talents étrangers</a:t>
            </a:r>
            <a:endParaRPr lang="fr-FR" sz="3400" dirty="0">
              <a:solidFill>
                <a:schemeClr val="tx2">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Image 5"/>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0606" b="12137"/>
          <a:stretch/>
        </p:blipFill>
        <p:spPr>
          <a:xfrm>
            <a:off x="402085" y="1442903"/>
            <a:ext cx="4386484" cy="1694425"/>
          </a:xfrm>
          <a:prstGeom prst="rect">
            <a:avLst/>
          </a:prstGeom>
        </p:spPr>
      </p:pic>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7722" y="1744156"/>
            <a:ext cx="4386484" cy="1091921"/>
          </a:xfrm>
          <a:prstGeom prst="rect">
            <a:avLst/>
          </a:prstGeom>
        </p:spPr>
      </p:pic>
      <p:sp>
        <p:nvSpPr>
          <p:cNvPr id="9" name="Rectangle 8"/>
          <p:cNvSpPr/>
          <p:nvPr/>
        </p:nvSpPr>
        <p:spPr>
          <a:xfrm>
            <a:off x="5857735" y="3302195"/>
            <a:ext cx="4206457" cy="1975926"/>
          </a:xfrm>
          <a:prstGeom prst="rect">
            <a:avLst/>
          </a:prstGeom>
        </p:spPr>
        <p:txBody>
          <a:bodyPr wrap="square">
            <a:spAutoFit/>
          </a:bodyPr>
          <a:lstStyle/>
          <a:p>
            <a:pPr algn="just">
              <a:spcBef>
                <a:spcPct val="20000"/>
              </a:spcBef>
              <a:buClr>
                <a:schemeClr val="tx1"/>
              </a:buClr>
              <a:buSzPct val="80000"/>
            </a:pPr>
            <a:r>
              <a:rPr lang="fr-FR" sz="1700" b="1" dirty="0" smtClean="0"/>
              <a:t>Procédure de visa </a:t>
            </a:r>
            <a:r>
              <a:rPr lang="fr-FR" sz="1700" b="1" dirty="0"/>
              <a:t>simplifiée et accélérée</a:t>
            </a:r>
            <a:r>
              <a:rPr lang="fr-FR" sz="1700" dirty="0"/>
              <a:t> pour des talents </a:t>
            </a:r>
            <a:r>
              <a:rPr lang="fr-FR" sz="1700" dirty="0" smtClean="0"/>
              <a:t>internationaux qualifiés, le French Tech Visa permet aux </a:t>
            </a:r>
            <a:r>
              <a:rPr lang="fr-FR" sz="1700" b="1" dirty="0" smtClean="0"/>
              <a:t>fondateurs </a:t>
            </a:r>
            <a:r>
              <a:rPr lang="fr-FR" sz="1700" b="1" dirty="0"/>
              <a:t>de startups, salariés ou investisseurs</a:t>
            </a:r>
            <a:r>
              <a:rPr lang="fr-FR" sz="1700" dirty="0"/>
              <a:t> </a:t>
            </a:r>
            <a:r>
              <a:rPr lang="fr-FR" sz="1700" dirty="0" smtClean="0"/>
              <a:t>d'obtenir </a:t>
            </a:r>
            <a:r>
              <a:rPr lang="fr-FR" sz="1700" dirty="0"/>
              <a:t>le titre de séjour </a:t>
            </a:r>
            <a:r>
              <a:rPr lang="fr-FR" sz="1700" b="1" dirty="0"/>
              <a:t>« Passeport Talent ». </a:t>
            </a:r>
            <a:endParaRPr lang="fr-FR" sz="1700" b="1" dirty="0" smtClean="0"/>
          </a:p>
          <a:p>
            <a:pPr algn="just">
              <a:spcBef>
                <a:spcPct val="20000"/>
              </a:spcBef>
              <a:buClr>
                <a:schemeClr val="tx1"/>
              </a:buClr>
              <a:buSzPct val="80000"/>
            </a:pPr>
            <a:endParaRPr lang="fr-FR" sz="1700" b="1" dirty="0">
              <a:solidFill>
                <a:srgbClr val="AC1D1C"/>
              </a:solidFill>
              <a:latin typeface="Calibri Light" panose="020F0302020204030204" pitchFamily="34" charset="0"/>
            </a:endParaRPr>
          </a:p>
        </p:txBody>
      </p:sp>
    </p:spTree>
    <p:extLst>
      <p:ext uri="{BB962C8B-B14F-4D97-AF65-F5344CB8AC3E}">
        <p14:creationId xmlns:p14="http://schemas.microsoft.com/office/powerpoint/2010/main" val="875318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Financement des start-up et pme</a:t>
            </a:r>
            <a:endParaRPr lang="fr-FR" sz="32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Espace réservé du texte 4"/>
          <p:cNvSpPr txBox="1">
            <a:spLocks/>
          </p:cNvSpPr>
          <p:nvPr/>
        </p:nvSpPr>
        <p:spPr>
          <a:xfrm>
            <a:off x="6184232" y="1659590"/>
            <a:ext cx="3850106" cy="5311133"/>
          </a:xfrm>
          <a:prstGeom prst="rect">
            <a:avLst/>
          </a:prstGeom>
        </p:spPr>
        <p:txBody>
          <a:bodyPr vert="horz" lIns="104287" tIns="52144" rIns="104287" bIns="52144" rtlCol="0">
            <a:normAutofit fontScale="92500" lnSpcReduction="10000"/>
          </a:bodyPr>
          <a:lstStyle>
            <a:lvl1pPr marL="0" indent="0" algn="l" defTabSz="521437" rtl="0" eaLnBrk="1" latinLnBrk="0" hangingPunct="1">
              <a:lnSpc>
                <a:spcPct val="100000"/>
              </a:lnSpc>
              <a:spcBef>
                <a:spcPct val="20000"/>
              </a:spcBef>
              <a:buFont typeface="Arial"/>
              <a:buNone/>
              <a:defRPr sz="1800" b="0" i="0" kern="1200">
                <a:solidFill>
                  <a:schemeClr val="bg1"/>
                </a:solidFill>
                <a:latin typeface="Verdana"/>
                <a:ea typeface="+mn-ea"/>
                <a:cs typeface="+mn-cs"/>
              </a:defRPr>
            </a:lvl1pPr>
            <a:lvl2pPr marL="847334" indent="-32589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2pPr>
            <a:lvl3pPr marL="1303592"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3pPr>
            <a:lvl4pPr marL="1825028"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4pPr>
            <a:lvl5pPr marL="2346465"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a:lstStyle>
          <a:p>
            <a:r>
              <a:rPr lang="fr-FR" sz="1700" dirty="0"/>
              <a:t>Au premier semestre 2017, le </a:t>
            </a:r>
            <a:r>
              <a:rPr lang="fr-FR" sz="1700" b="1" dirty="0">
                <a:solidFill>
                  <a:srgbClr val="C00000"/>
                </a:solidFill>
              </a:rPr>
              <a:t>montant investi dans le capital-risque en France </a:t>
            </a:r>
            <a:r>
              <a:rPr lang="fr-FR" sz="1700" dirty="0"/>
              <a:t>a atteint </a:t>
            </a:r>
            <a:r>
              <a:rPr lang="fr-FR" sz="1700" dirty="0" smtClean="0"/>
              <a:t>le </a:t>
            </a:r>
            <a:r>
              <a:rPr lang="fr-FR" sz="1700" b="1" dirty="0" smtClean="0">
                <a:solidFill>
                  <a:srgbClr val="C00000"/>
                </a:solidFill>
              </a:rPr>
              <a:t>sommet </a:t>
            </a:r>
            <a:r>
              <a:rPr lang="fr-FR" sz="1700" b="1" dirty="0">
                <a:solidFill>
                  <a:srgbClr val="C00000"/>
                </a:solidFill>
              </a:rPr>
              <a:t>historique </a:t>
            </a:r>
            <a:r>
              <a:rPr lang="fr-FR" sz="1700" dirty="0" smtClean="0"/>
              <a:t>de 1,216 Mds EUR.</a:t>
            </a:r>
            <a:endParaRPr lang="fr-FR" sz="1700" dirty="0"/>
          </a:p>
          <a:p>
            <a:endParaRPr lang="fr-FR" sz="1700" dirty="0" smtClean="0"/>
          </a:p>
          <a:p>
            <a:r>
              <a:rPr lang="fr-FR" sz="1700" dirty="0" smtClean="0"/>
              <a:t>La création </a:t>
            </a:r>
            <a:r>
              <a:rPr lang="fr-FR" sz="1700" dirty="0"/>
              <a:t>d’un</a:t>
            </a:r>
            <a:r>
              <a:rPr lang="fr-FR" sz="1700" b="1" dirty="0"/>
              <a:t> </a:t>
            </a:r>
            <a:r>
              <a:rPr lang="fr-FR" sz="1700" b="1" dirty="0">
                <a:solidFill>
                  <a:srgbClr val="C00000"/>
                </a:solidFill>
              </a:rPr>
              <a:t>fonds public de 10 </a:t>
            </a:r>
            <a:r>
              <a:rPr lang="fr-FR" sz="1700" b="1" dirty="0" smtClean="0">
                <a:solidFill>
                  <a:srgbClr val="C00000"/>
                </a:solidFill>
              </a:rPr>
              <a:t>Mds EUR en </a:t>
            </a:r>
            <a:r>
              <a:rPr lang="fr-FR" sz="1700" b="1" dirty="0">
                <a:solidFill>
                  <a:srgbClr val="C00000"/>
                </a:solidFill>
              </a:rPr>
              <a:t>faveur des </a:t>
            </a:r>
            <a:r>
              <a:rPr lang="fr-FR" sz="1700" b="1" dirty="0" smtClean="0">
                <a:solidFill>
                  <a:srgbClr val="C00000"/>
                </a:solidFill>
              </a:rPr>
              <a:t>start-up</a:t>
            </a:r>
            <a:r>
              <a:rPr lang="fr-FR" sz="1700" b="1" dirty="0" smtClean="0"/>
              <a:t> </a:t>
            </a:r>
            <a:r>
              <a:rPr lang="fr-FR" sz="1700" dirty="0" smtClean="0"/>
              <a:t>a été annoncée, et l’installation en France donne également accès aux </a:t>
            </a:r>
            <a:r>
              <a:rPr lang="fr-FR" sz="1700" b="1" dirty="0" smtClean="0">
                <a:solidFill>
                  <a:srgbClr val="C00000"/>
                </a:solidFill>
              </a:rPr>
              <a:t>programmes de financement de l’Union européenne.</a:t>
            </a:r>
          </a:p>
          <a:p>
            <a:endParaRPr lang="fr-FR" sz="1700" dirty="0" smtClean="0"/>
          </a:p>
          <a:p>
            <a:r>
              <a:rPr lang="fr-FR" sz="1700" dirty="0" smtClean="0"/>
              <a:t>Les </a:t>
            </a:r>
            <a:r>
              <a:rPr lang="fr-FR" sz="1700" b="1" dirty="0" smtClean="0">
                <a:solidFill>
                  <a:srgbClr val="C00000"/>
                </a:solidFill>
              </a:rPr>
              <a:t>entreprises et technologies innovantes</a:t>
            </a:r>
            <a:r>
              <a:rPr lang="fr-FR" sz="1700" b="1" dirty="0" smtClean="0"/>
              <a:t> </a:t>
            </a:r>
            <a:r>
              <a:rPr lang="fr-FR" sz="1700" dirty="0" smtClean="0"/>
              <a:t>en phase de développement bénéficient ainsi de </a:t>
            </a:r>
            <a:r>
              <a:rPr lang="fr-FR" sz="1700" b="1" dirty="0" smtClean="0">
                <a:solidFill>
                  <a:srgbClr val="C00000"/>
                </a:solidFill>
              </a:rPr>
              <a:t>financements</a:t>
            </a:r>
            <a:r>
              <a:rPr lang="fr-FR" sz="1700" dirty="0" smtClean="0"/>
              <a:t> pour démarrer leurs activités.</a:t>
            </a:r>
          </a:p>
          <a:p>
            <a:endParaRPr lang="fr-FR" dirty="0" smtClean="0"/>
          </a:p>
          <a:p>
            <a:r>
              <a:rPr lang="fr-FR" sz="1050" dirty="0" smtClean="0"/>
              <a:t>Source : baromètre EY sur</a:t>
            </a:r>
          </a:p>
          <a:p>
            <a:r>
              <a:rPr lang="fr-FR" sz="1050" dirty="0" smtClean="0"/>
              <a:t>le capital-risque en France </a:t>
            </a:r>
          </a:p>
          <a:p>
            <a:r>
              <a:rPr lang="fr-FR" sz="1050" dirty="0"/>
              <a:t>(</a:t>
            </a:r>
            <a:r>
              <a:rPr lang="fr-FR" sz="1050" dirty="0" smtClean="0"/>
              <a:t>2017)</a:t>
            </a:r>
            <a:endParaRPr lang="fr-FR" dirty="0" smtClean="0"/>
          </a:p>
          <a:p>
            <a:endParaRPr lang="fr-FR" dirty="0"/>
          </a:p>
        </p:txBody>
      </p:sp>
      <p:cxnSp>
        <p:nvCxnSpPr>
          <p:cNvPr id="9" name="Connecteur droit 8"/>
          <p:cNvCxnSpPr/>
          <p:nvPr/>
        </p:nvCxnSpPr>
        <p:spPr>
          <a:xfrm>
            <a:off x="5969938" y="1771793"/>
            <a:ext cx="0" cy="5086726"/>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graphicFrame>
        <p:nvGraphicFramePr>
          <p:cNvPr id="7" name="Graphique 6"/>
          <p:cNvGraphicFramePr>
            <a:graphicFrameLocks/>
          </p:cNvGraphicFramePr>
          <p:nvPr>
            <p:extLst>
              <p:ext uri="{D42A27DB-BD31-4B8C-83A1-F6EECF244321}">
                <p14:modId xmlns:p14="http://schemas.microsoft.com/office/powerpoint/2010/main" val="1735174274"/>
              </p:ext>
            </p:extLst>
          </p:nvPr>
        </p:nvGraphicFramePr>
        <p:xfrm>
          <a:off x="132348" y="1762912"/>
          <a:ext cx="5642811" cy="50867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811659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78308" y="523059"/>
            <a:ext cx="9821982" cy="1077218"/>
          </a:xfrm>
          <a:prstGeom prst="rect">
            <a:avLst/>
          </a:prstGeom>
          <a:noFill/>
        </p:spPr>
        <p:txBody>
          <a:bodyPr wrap="square" rtlCol="0">
            <a:spAutoFit/>
          </a:bodyPr>
          <a:lstStyle/>
          <a:p>
            <a:r>
              <a:rPr lang="fr-FR" sz="32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LA FRANCE EST LE DEUXIÈME ACTEUR </a:t>
            </a:r>
          </a:p>
          <a:p>
            <a:r>
              <a:rPr lang="fr-FR" sz="32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DU CAPITAL-RISQUE EN EUROPE</a:t>
            </a:r>
            <a:endParaRPr lang="fr-FR" sz="32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5" name="Graphique 4"/>
          <p:cNvGraphicFramePr>
            <a:graphicFrameLocks/>
          </p:cNvGraphicFramePr>
          <p:nvPr>
            <p:extLst>
              <p:ext uri="{D42A27DB-BD31-4B8C-83A1-F6EECF244321}">
                <p14:modId xmlns:p14="http://schemas.microsoft.com/office/powerpoint/2010/main" val="1425095887"/>
              </p:ext>
            </p:extLst>
          </p:nvPr>
        </p:nvGraphicFramePr>
        <p:xfrm>
          <a:off x="626374" y="2081464"/>
          <a:ext cx="5148783" cy="4942412"/>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e 6"/>
          <p:cNvGrpSpPr/>
          <p:nvPr/>
        </p:nvGrpSpPr>
        <p:grpSpPr>
          <a:xfrm>
            <a:off x="6100010" y="2069432"/>
            <a:ext cx="3946358" cy="5136238"/>
            <a:chOff x="6100010" y="2069432"/>
            <a:chExt cx="3946358" cy="5136238"/>
          </a:xfrm>
        </p:grpSpPr>
        <p:sp>
          <p:nvSpPr>
            <p:cNvPr id="8" name="Rectangle 7"/>
            <p:cNvSpPr/>
            <p:nvPr/>
          </p:nvSpPr>
          <p:spPr>
            <a:xfrm>
              <a:off x="6100010" y="2069432"/>
              <a:ext cx="3946358" cy="4908884"/>
            </a:xfrm>
            <a:prstGeom prst="rect">
              <a:avLst/>
            </a:prstGeom>
            <a:solidFill>
              <a:schemeClr val="tx2">
                <a:lumMod val="40000"/>
                <a:lumOff val="60000"/>
                <a:alpha val="9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9" name="ZoneTexte 8"/>
            <p:cNvSpPr txBox="1"/>
            <p:nvPr/>
          </p:nvSpPr>
          <p:spPr>
            <a:xfrm>
              <a:off x="6100010" y="2358189"/>
              <a:ext cx="3946358" cy="4847481"/>
            </a:xfrm>
            <a:prstGeom prst="rect">
              <a:avLst/>
            </a:prstGeom>
            <a:noFill/>
          </p:spPr>
          <p:txBody>
            <a:bodyPr wrap="square" rtlCol="0">
              <a:spAutoFit/>
            </a:bodyPr>
            <a:lstStyle/>
            <a:p>
              <a:pPr algn="ctr"/>
              <a:r>
                <a:rPr lang="fr-FR" sz="24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#2</a:t>
              </a:r>
            </a:p>
            <a:p>
              <a:pPr algn="ctr"/>
              <a:r>
                <a:rPr lang="fr-FR" sz="1700" dirty="0" smtClean="0">
                  <a:latin typeface="Verdana" panose="020B0604030504040204" pitchFamily="34" charset="0"/>
                  <a:ea typeface="Verdana" panose="020B0604030504040204" pitchFamily="34" charset="0"/>
                  <a:cs typeface="Verdana" panose="020B0604030504040204" pitchFamily="34" charset="0"/>
                </a:rPr>
                <a:t>la </a:t>
              </a:r>
              <a:r>
                <a:rPr lang="fr-FR" sz="1700" dirty="0">
                  <a:latin typeface="Verdana" panose="020B0604030504040204" pitchFamily="34" charset="0"/>
                  <a:ea typeface="Verdana" panose="020B0604030504040204" pitchFamily="34" charset="0"/>
                  <a:cs typeface="Verdana" panose="020B0604030504040204" pitchFamily="34" charset="0"/>
                </a:rPr>
                <a:t>France est le </a:t>
              </a:r>
              <a:r>
                <a:rPr lang="fr-FR" sz="1700" dirty="0" smtClean="0">
                  <a:latin typeface="Verdana" panose="020B0604030504040204" pitchFamily="34" charset="0"/>
                  <a:ea typeface="Verdana" panose="020B0604030504040204" pitchFamily="34" charset="0"/>
                  <a:cs typeface="Verdana" panose="020B0604030504040204" pitchFamily="34" charset="0"/>
                </a:rPr>
                <a:t>2</a:t>
              </a:r>
              <a:r>
                <a:rPr lang="fr-FR" sz="1700" baseline="30000" dirty="0" smtClean="0">
                  <a:latin typeface="Verdana" panose="020B0604030504040204" pitchFamily="34" charset="0"/>
                  <a:ea typeface="Verdana" panose="020B0604030504040204" pitchFamily="34" charset="0"/>
                  <a:cs typeface="Verdana" panose="020B0604030504040204" pitchFamily="34" charset="0"/>
                </a:rPr>
                <a:t>e</a:t>
              </a:r>
              <a:r>
                <a:rPr lang="fr-FR" sz="1700" dirty="0" smtClean="0">
                  <a:latin typeface="Verdana" panose="020B0604030504040204" pitchFamily="34" charset="0"/>
                  <a:ea typeface="Verdana" panose="020B0604030504040204" pitchFamily="34" charset="0"/>
                  <a:cs typeface="Verdana" panose="020B0604030504040204" pitchFamily="34" charset="0"/>
                </a:rPr>
                <a:t> acteur </a:t>
              </a:r>
              <a:r>
                <a:rPr lang="fr-FR" sz="1700" dirty="0">
                  <a:latin typeface="Verdana" panose="020B0604030504040204" pitchFamily="34" charset="0"/>
                  <a:ea typeface="Verdana" panose="020B0604030504040204" pitchFamily="34" charset="0"/>
                  <a:cs typeface="Verdana" panose="020B0604030504040204" pitchFamily="34" charset="0"/>
                </a:rPr>
                <a:t>du capital-risque en </a:t>
              </a:r>
              <a:r>
                <a:rPr lang="fr-FR" sz="1700" dirty="0" smtClean="0">
                  <a:latin typeface="Verdana" panose="020B0604030504040204" pitchFamily="34" charset="0"/>
                  <a:ea typeface="Verdana" panose="020B0604030504040204" pitchFamily="34" charset="0"/>
                  <a:cs typeface="Verdana" panose="020B0604030504040204" pitchFamily="34" charset="0"/>
                </a:rPr>
                <a:t>Europe. </a:t>
              </a:r>
              <a:endParaRPr lang="fr-FR" sz="1700" dirty="0">
                <a:latin typeface="Verdana" panose="020B0604030504040204" pitchFamily="34" charset="0"/>
                <a:ea typeface="Verdana" panose="020B0604030504040204" pitchFamily="34" charset="0"/>
                <a:cs typeface="Verdana" panose="020B0604030504040204" pitchFamily="34" charset="0"/>
              </a:endParaRPr>
            </a:p>
            <a:p>
              <a:pPr algn="ctr"/>
              <a:endParaRPr lang="fr-FR" sz="2400" b="1" dirty="0">
                <a:latin typeface="Verdana" panose="020B0604030504040204" pitchFamily="34" charset="0"/>
                <a:ea typeface="Verdana" panose="020B0604030504040204" pitchFamily="34" charset="0"/>
                <a:cs typeface="Verdana" panose="020B0604030504040204" pitchFamily="34" charset="0"/>
              </a:endParaRPr>
            </a:p>
            <a:p>
              <a:pPr algn="ctr"/>
              <a:r>
                <a:rPr lang="fr-FR" sz="24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2,2 Mds €</a:t>
              </a:r>
            </a:p>
            <a:p>
              <a:pPr algn="ctr"/>
              <a:r>
                <a:rPr lang="fr-FR" sz="1700" dirty="0">
                  <a:latin typeface="Verdana" panose="020B0604030504040204" pitchFamily="34" charset="0"/>
                  <a:ea typeface="Verdana" panose="020B0604030504040204" pitchFamily="34" charset="0"/>
                  <a:cs typeface="Verdana" panose="020B0604030504040204" pitchFamily="34" charset="0"/>
                </a:rPr>
                <a:t>montant total levé par les </a:t>
              </a:r>
              <a:r>
                <a:rPr lang="fr-FR" sz="1700" dirty="0" smtClean="0">
                  <a:latin typeface="Verdana" panose="020B0604030504040204" pitchFamily="34" charset="0"/>
                  <a:ea typeface="Verdana" panose="020B0604030504040204" pitchFamily="34" charset="0"/>
                  <a:cs typeface="Verdana" panose="020B0604030504040204" pitchFamily="34" charset="0"/>
                </a:rPr>
                <a:t>entreprises françaises </a:t>
              </a:r>
              <a:r>
                <a:rPr lang="fr-FR" sz="1700" dirty="0">
                  <a:latin typeface="Verdana" panose="020B0604030504040204" pitchFamily="34" charset="0"/>
                  <a:ea typeface="Verdana" panose="020B0604030504040204" pitchFamily="34" charset="0"/>
                  <a:cs typeface="Verdana" panose="020B0604030504040204" pitchFamily="34" charset="0"/>
                </a:rPr>
                <a:t>en </a:t>
              </a:r>
              <a:r>
                <a:rPr lang="fr-FR" sz="1700" dirty="0" smtClean="0">
                  <a:latin typeface="Verdana" panose="020B0604030504040204" pitchFamily="34" charset="0"/>
                  <a:ea typeface="Verdana" panose="020B0604030504040204" pitchFamily="34" charset="0"/>
                  <a:cs typeface="Verdana" panose="020B0604030504040204" pitchFamily="34" charset="0"/>
                </a:rPr>
                <a:t>2016 (+11% en un an)</a:t>
              </a:r>
              <a:endParaRPr lang="fr-FR" sz="1700" dirty="0">
                <a:latin typeface="Verdana" panose="020B0604030504040204" pitchFamily="34" charset="0"/>
                <a:ea typeface="Verdana" panose="020B0604030504040204" pitchFamily="34" charset="0"/>
                <a:cs typeface="Verdana" panose="020B0604030504040204" pitchFamily="34" charset="0"/>
              </a:endParaRPr>
            </a:p>
            <a:p>
              <a:pPr algn="ctr"/>
              <a:endParaRPr lang="fr-FR" sz="2400" b="1" dirty="0" smtClean="0">
                <a:latin typeface="Verdana" panose="020B0604030504040204" pitchFamily="34" charset="0"/>
                <a:ea typeface="Verdana" panose="020B0604030504040204" pitchFamily="34" charset="0"/>
                <a:cs typeface="Verdana" panose="020B0604030504040204" pitchFamily="34" charset="0"/>
              </a:endParaRPr>
            </a:p>
            <a:p>
              <a:pPr algn="ctr"/>
              <a:r>
                <a:rPr lang="fr-FR" sz="24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467 M €</a:t>
              </a:r>
            </a:p>
            <a:p>
              <a:pPr algn="ctr"/>
              <a:r>
                <a:rPr lang="fr-FR" sz="1700" dirty="0">
                  <a:latin typeface="Verdana" panose="020B0604030504040204" pitchFamily="34" charset="0"/>
                  <a:ea typeface="Verdana" panose="020B0604030504040204" pitchFamily="34" charset="0"/>
                  <a:cs typeface="Verdana" panose="020B0604030504040204" pitchFamily="34" charset="0"/>
                </a:rPr>
                <a:t>montant total des 10 plus grosses levées de fonds </a:t>
              </a:r>
              <a:r>
                <a:rPr lang="fr-FR" sz="1700" dirty="0" smtClean="0">
                  <a:latin typeface="Verdana" panose="020B0604030504040204" pitchFamily="34" charset="0"/>
                  <a:ea typeface="Verdana" panose="020B0604030504040204" pitchFamily="34" charset="0"/>
                  <a:cs typeface="Verdana" panose="020B0604030504040204" pitchFamily="34" charset="0"/>
                </a:rPr>
                <a:t>réalisées par des entreprises françaises au    	</a:t>
              </a:r>
            </a:p>
            <a:p>
              <a:pPr algn="ctr"/>
              <a:r>
                <a:rPr lang="fr-FR" sz="1700" dirty="0" smtClean="0">
                  <a:latin typeface="Verdana" panose="020B0604030504040204" pitchFamily="34" charset="0"/>
                  <a:ea typeface="Verdana" panose="020B0604030504040204" pitchFamily="34" charset="0"/>
                  <a:cs typeface="Verdana" panose="020B0604030504040204" pitchFamily="34" charset="0"/>
                </a:rPr>
                <a:t>1</a:t>
              </a:r>
              <a:r>
                <a:rPr lang="fr-FR" sz="1700" baseline="30000" dirty="0" smtClean="0">
                  <a:latin typeface="Verdana" panose="020B0604030504040204" pitchFamily="34" charset="0"/>
                  <a:ea typeface="Verdana" panose="020B0604030504040204" pitchFamily="34" charset="0"/>
                  <a:cs typeface="Verdana" panose="020B0604030504040204" pitchFamily="34" charset="0"/>
                </a:rPr>
                <a:t>er</a:t>
              </a:r>
              <a:r>
                <a:rPr lang="fr-FR" sz="1700" dirty="0" smtClean="0">
                  <a:latin typeface="Verdana" panose="020B0604030504040204" pitchFamily="34" charset="0"/>
                  <a:ea typeface="Verdana" panose="020B0604030504040204" pitchFamily="34" charset="0"/>
                  <a:cs typeface="Verdana" panose="020B0604030504040204" pitchFamily="34" charset="0"/>
                </a:rPr>
                <a:t> semestre 2017</a:t>
              </a:r>
            </a:p>
            <a:p>
              <a:pPr algn="ctr"/>
              <a:endParaRPr lang="fr-FR" sz="1800" dirty="0">
                <a:latin typeface="Verdana" panose="020B0604030504040204" pitchFamily="34" charset="0"/>
                <a:ea typeface="Verdana" panose="020B0604030504040204" pitchFamily="34" charset="0"/>
                <a:cs typeface="Verdana" panose="020B0604030504040204" pitchFamily="34" charset="0"/>
              </a:endParaRPr>
            </a:p>
            <a:p>
              <a:pPr algn="ctr"/>
              <a:endParaRPr lang="fr-FR" sz="1800" dirty="0">
                <a:latin typeface="Verdana" panose="020B0604030504040204" pitchFamily="34" charset="0"/>
                <a:ea typeface="Verdana" panose="020B0604030504040204" pitchFamily="34" charset="0"/>
                <a:cs typeface="Verdana" panose="020B0604030504040204" pitchFamily="34" charset="0"/>
              </a:endParaRPr>
            </a:p>
          </p:txBody>
        </p:sp>
      </p:grpSp>
      <p:sp>
        <p:nvSpPr>
          <p:cNvPr id="12" name="Rectangle 11"/>
          <p:cNvSpPr/>
          <p:nvPr/>
        </p:nvSpPr>
        <p:spPr>
          <a:xfrm>
            <a:off x="10467473" y="649707"/>
            <a:ext cx="3934326" cy="877163"/>
          </a:xfrm>
          <a:prstGeom prst="rect">
            <a:avLst/>
          </a:prstGeom>
        </p:spPr>
        <p:txBody>
          <a:bodyPr wrap="square">
            <a:spAutoFit/>
          </a:bodyPr>
          <a:lstStyle/>
          <a:p>
            <a:endParaRPr lang="fr-FR" sz="1700" dirty="0" smtClean="0">
              <a:solidFill>
                <a:schemeClr val="bg1"/>
              </a:solidFill>
            </a:endParaRPr>
          </a:p>
          <a:p>
            <a:endParaRPr lang="fr-FR" sz="1700" dirty="0" smtClean="0">
              <a:solidFill>
                <a:schemeClr val="bg1"/>
              </a:solidFill>
            </a:endParaRPr>
          </a:p>
          <a:p>
            <a:endParaRPr lang="fr-FR" sz="1700" b="1" dirty="0">
              <a:solidFill>
                <a:schemeClr val="bg1"/>
              </a:solidFill>
            </a:endParaRPr>
          </a:p>
        </p:txBody>
      </p:sp>
    </p:spTree>
    <p:extLst>
      <p:ext uri="{BB962C8B-B14F-4D97-AF65-F5344CB8AC3E}">
        <p14:creationId xmlns:p14="http://schemas.microsoft.com/office/powerpoint/2010/main" val="26036837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534432" y="565484"/>
            <a:ext cx="9619774" cy="997856"/>
          </a:xfrm>
        </p:spPr>
        <p:txBody>
          <a:bodyPr>
            <a:normAutofit/>
          </a:bodyPr>
          <a:lstStyle/>
          <a:p>
            <a:r>
              <a:rPr lang="fr-FR" sz="3400" dirty="0" smtClean="0">
                <a:solidFill>
                  <a:schemeClr val="tx2">
                    <a:lumMod val="75000"/>
                  </a:schemeClr>
                </a:solidFill>
                <a:latin typeface="Verdana" panose="020B0604030504040204" pitchFamily="34" charset="0"/>
                <a:ea typeface="Verdana" panose="020B0604030504040204" pitchFamily="34" charset="0"/>
                <a:cs typeface="Verdana" panose="020B0604030504040204" pitchFamily="34" charset="0"/>
              </a:rPr>
              <a:t>Licornes françaises</a:t>
            </a:r>
            <a:endParaRPr lang="fr-FR" sz="3400" dirty="0">
              <a:solidFill>
                <a:schemeClr val="tx2">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2"/>
          <p:cNvSpPr/>
          <p:nvPr/>
        </p:nvSpPr>
        <p:spPr>
          <a:xfrm>
            <a:off x="697834" y="1338109"/>
            <a:ext cx="4824662" cy="5909310"/>
          </a:xfrm>
          <a:prstGeom prst="rect">
            <a:avLst/>
          </a:prstGeom>
        </p:spPr>
        <p:txBody>
          <a:bodyPr wrap="square">
            <a:spAutoFit/>
          </a:bodyPr>
          <a:lstStyle/>
          <a:p>
            <a:pPr algn="ctr"/>
            <a:endParaRPr lang="fr-FR" sz="2800" b="1" dirty="0" smtClean="0"/>
          </a:p>
          <a:p>
            <a:pPr algn="ctr"/>
            <a:r>
              <a:rPr lang="fr-FR" sz="2800" b="1" dirty="0" smtClean="0"/>
              <a:t>4 « licornes »</a:t>
            </a:r>
          </a:p>
          <a:p>
            <a:pPr algn="ctr"/>
            <a:endParaRPr lang="fr-FR" dirty="0" smtClean="0"/>
          </a:p>
          <a:p>
            <a:pPr algn="ctr"/>
            <a:r>
              <a:rPr lang="fr-FR" dirty="0" smtClean="0"/>
              <a:t>nombre d’entreprises françaises appartenant au cercle </a:t>
            </a:r>
            <a:r>
              <a:rPr lang="fr-FR" dirty="0"/>
              <a:t>fermé </a:t>
            </a:r>
            <a:r>
              <a:rPr lang="fr-FR" dirty="0" smtClean="0"/>
              <a:t>des entreprises technologiques </a:t>
            </a:r>
            <a:r>
              <a:rPr lang="fr-FR" dirty="0"/>
              <a:t>valorisées à plus d’un milliard de </a:t>
            </a:r>
            <a:r>
              <a:rPr lang="fr-FR" dirty="0" smtClean="0"/>
              <a:t>dollars</a:t>
            </a:r>
          </a:p>
          <a:p>
            <a:endParaRPr lang="fr-FR" dirty="0" smtClean="0"/>
          </a:p>
          <a:p>
            <a:endParaRPr lang="fr-FR" dirty="0" smtClean="0"/>
          </a:p>
          <a:p>
            <a:endParaRPr lang="fr-FR" sz="1600" dirty="0"/>
          </a:p>
          <a:p>
            <a:pPr algn="ctr"/>
            <a:r>
              <a:rPr lang="fr-FR" sz="2800" b="1" dirty="0"/>
              <a:t>7 espoirs français </a:t>
            </a:r>
            <a:endParaRPr lang="fr-FR" sz="2800" b="1" dirty="0" smtClean="0"/>
          </a:p>
          <a:p>
            <a:pPr algn="ctr"/>
            <a:r>
              <a:rPr lang="fr-FR" b="1" dirty="0" smtClean="0"/>
              <a:t>dans </a:t>
            </a:r>
            <a:r>
              <a:rPr lang="fr-FR" b="1" dirty="0"/>
              <a:t>le top 50 des futures licornes </a:t>
            </a:r>
          </a:p>
          <a:p>
            <a:pPr algn="ctr"/>
            <a:endParaRPr lang="fr-FR" dirty="0" smtClean="0"/>
          </a:p>
          <a:p>
            <a:pPr algn="ctr"/>
            <a:r>
              <a:rPr lang="fr-FR" dirty="0" err="1" smtClean="0"/>
              <a:t>Actility</a:t>
            </a:r>
            <a:r>
              <a:rPr lang="fr-FR" dirty="0"/>
              <a:t>, Amplitude </a:t>
            </a:r>
            <a:r>
              <a:rPr lang="fr-FR" dirty="0" err="1"/>
              <a:t>Technology</a:t>
            </a:r>
            <a:r>
              <a:rPr lang="fr-FR" dirty="0"/>
              <a:t>, </a:t>
            </a:r>
            <a:r>
              <a:rPr lang="fr-FR" dirty="0" err="1"/>
              <a:t>Cedexis</a:t>
            </a:r>
            <a:r>
              <a:rPr lang="fr-FR" dirty="0"/>
              <a:t>, Crocus </a:t>
            </a:r>
            <a:r>
              <a:rPr lang="fr-FR" dirty="0" err="1"/>
              <a:t>Technology</a:t>
            </a:r>
            <a:r>
              <a:rPr lang="fr-FR" dirty="0"/>
              <a:t>, </a:t>
            </a:r>
            <a:r>
              <a:rPr lang="fr-FR" dirty="0" err="1"/>
              <a:t>Devialet</a:t>
            </a:r>
            <a:r>
              <a:rPr lang="fr-FR" dirty="0"/>
              <a:t>, </a:t>
            </a:r>
            <a:r>
              <a:rPr lang="fr-FR" dirty="0" err="1"/>
              <a:t>Scality</a:t>
            </a:r>
            <a:r>
              <a:rPr lang="fr-FR" dirty="0"/>
              <a:t>, </a:t>
            </a:r>
            <a:r>
              <a:rPr lang="fr-FR" dirty="0" err="1"/>
              <a:t>Sigfox</a:t>
            </a:r>
            <a:endParaRPr lang="fr-FR" dirty="0"/>
          </a:p>
          <a:p>
            <a:endParaRPr lang="fr-FR" dirty="0"/>
          </a:p>
        </p:txBody>
      </p:sp>
      <p:sp>
        <p:nvSpPr>
          <p:cNvPr id="6" name="AutoShape 2" descr="Résultat de recherche d'images pour &quot;Blablacar&quot;"/>
          <p:cNvSpPr>
            <a:spLocks noChangeAspect="1" noChangeArrowheads="1"/>
          </p:cNvSpPr>
          <p:nvPr/>
        </p:nvSpPr>
        <p:spPr bwMode="auto">
          <a:xfrm>
            <a:off x="155575" y="-1143000"/>
            <a:ext cx="4286250" cy="2381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8763" y="1563340"/>
            <a:ext cx="2952000" cy="807778"/>
          </a:xfrm>
          <a:prstGeom prst="rect">
            <a:avLst/>
          </a:prstGeom>
        </p:spPr>
      </p:pic>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8763" y="5145191"/>
            <a:ext cx="2952000" cy="808446"/>
          </a:xfrm>
          <a:prstGeom prst="rect">
            <a:avLst/>
          </a:prstGeom>
        </p:spPr>
      </p:pic>
      <p:pic>
        <p:nvPicPr>
          <p:cNvPr id="10" name="Imag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8763" y="4131181"/>
            <a:ext cx="2952000" cy="578631"/>
          </a:xfrm>
          <a:prstGeom prst="rect">
            <a:avLst/>
          </a:prstGeom>
        </p:spPr>
      </p:pic>
      <p:pic>
        <p:nvPicPr>
          <p:cNvPr id="11" name="Imag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18763" y="2805766"/>
            <a:ext cx="2952000" cy="687262"/>
          </a:xfrm>
          <a:prstGeom prst="rect">
            <a:avLst/>
          </a:prstGeom>
        </p:spPr>
      </p:pic>
    </p:spTree>
    <p:extLst>
      <p:ext uri="{BB962C8B-B14F-4D97-AF65-F5344CB8AC3E}">
        <p14:creationId xmlns:p14="http://schemas.microsoft.com/office/powerpoint/2010/main" val="11324345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Résultat de recherche d'images pour &quot;Blablacar&quot;"/>
          <p:cNvSpPr>
            <a:spLocks noChangeAspect="1" noChangeArrowheads="1"/>
          </p:cNvSpPr>
          <p:nvPr/>
        </p:nvSpPr>
        <p:spPr bwMode="auto">
          <a:xfrm>
            <a:off x="155575" y="-1143000"/>
            <a:ext cx="4286250" cy="2381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4" y="842212"/>
            <a:ext cx="10395317" cy="6351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6743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e 11"/>
          <p:cNvGrpSpPr/>
          <p:nvPr/>
        </p:nvGrpSpPr>
        <p:grpSpPr>
          <a:xfrm>
            <a:off x="767471" y="414414"/>
            <a:ext cx="4214103" cy="6581775"/>
            <a:chOff x="5749047" y="314325"/>
            <a:chExt cx="4147428" cy="6735855"/>
          </a:xfrm>
        </p:grpSpPr>
        <p:grpSp>
          <p:nvGrpSpPr>
            <p:cNvPr id="11" name="Groupe 10"/>
            <p:cNvGrpSpPr/>
            <p:nvPr/>
          </p:nvGrpSpPr>
          <p:grpSpPr>
            <a:xfrm>
              <a:off x="5749047" y="1449421"/>
              <a:ext cx="4057031" cy="5600759"/>
              <a:chOff x="4339971" y="503894"/>
              <a:chExt cx="4084779" cy="6385819"/>
            </a:xfrm>
          </p:grpSpPr>
          <p:grpSp>
            <p:nvGrpSpPr>
              <p:cNvPr id="3" name="Groupe 2"/>
              <p:cNvGrpSpPr/>
              <p:nvPr/>
            </p:nvGrpSpPr>
            <p:grpSpPr>
              <a:xfrm>
                <a:off x="4339971" y="503894"/>
                <a:ext cx="3007233" cy="6385819"/>
                <a:chOff x="4339971" y="503894"/>
                <a:chExt cx="3007233" cy="6385819"/>
              </a:xfrm>
            </p:grpSpPr>
            <p:sp>
              <p:nvSpPr>
                <p:cNvPr id="5" name="Rectangle 4"/>
                <p:cNvSpPr/>
                <p:nvPr/>
              </p:nvSpPr>
              <p:spPr>
                <a:xfrm>
                  <a:off x="4339971" y="503894"/>
                  <a:ext cx="3007233" cy="1008333"/>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lnSpc>
                      <a:spcPct val="90000"/>
                    </a:lnSpc>
                    <a:spcBef>
                      <a:spcPct val="0"/>
                    </a:spcBef>
                    <a:spcAft>
                      <a:spcPct val="35000"/>
                    </a:spcAft>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Position géographique stratégique </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339971" y="1562645"/>
                  <a:ext cx="3007233" cy="1008333"/>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lnSpc>
                      <a:spcPct val="90000"/>
                    </a:lnSpc>
                    <a:spcBef>
                      <a:spcPct val="0"/>
                    </a:spcBef>
                    <a:spcAft>
                      <a:spcPct val="35000"/>
                    </a:spcAft>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Démographie dynamique</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sp>
              <p:nvSpPr>
                <p:cNvPr id="7" name="Rectangle 6"/>
                <p:cNvSpPr/>
                <p:nvPr/>
              </p:nvSpPr>
              <p:spPr>
                <a:xfrm>
                  <a:off x="4339971" y="2621395"/>
                  <a:ext cx="3007233" cy="1008333"/>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lnSpc>
                      <a:spcPct val="90000"/>
                    </a:lnSpc>
                    <a:spcBef>
                      <a:spcPct val="0"/>
                    </a:spcBef>
                    <a:spcAft>
                      <a:spcPct val="35000"/>
                    </a:spcAft>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Infrastructures de qualité</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4339971" y="3680145"/>
                  <a:ext cx="3007233" cy="1008333"/>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lnSpc>
                      <a:spcPct val="90000"/>
                    </a:lnSpc>
                    <a:spcBef>
                      <a:spcPct val="0"/>
                    </a:spcBef>
                    <a:spcAft>
                      <a:spcPct val="35000"/>
                    </a:spcAft>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Outil de production diversifié</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339971" y="4738896"/>
                  <a:ext cx="3007233" cy="1008333"/>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lnSpc>
                      <a:spcPct val="90000"/>
                    </a:lnSpc>
                    <a:spcBef>
                      <a:spcPct val="0"/>
                    </a:spcBef>
                    <a:spcAft>
                      <a:spcPct val="35000"/>
                    </a:spcAft>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Main-d'œuvre productive et qualifiée</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sp>
              <p:nvSpPr>
                <p:cNvPr id="10" name="Rectangle 9"/>
                <p:cNvSpPr/>
                <p:nvPr/>
              </p:nvSpPr>
              <p:spPr>
                <a:xfrm>
                  <a:off x="4339971" y="5797646"/>
                  <a:ext cx="3007233" cy="1092067"/>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lnSpc>
                      <a:spcPct val="90000"/>
                    </a:lnSpc>
                    <a:spcBef>
                      <a:spcPct val="0"/>
                    </a:spcBef>
                    <a:spcAft>
                      <a:spcPct val="35000"/>
                    </a:spcAft>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Environnement des affaires propice à l’innovation et à la création d’entreprises</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grpSp>
          <p:pic>
            <p:nvPicPr>
              <p:cNvPr id="1026" name="Picture 2"/>
              <p:cNvPicPr>
                <a:picLocks noChangeAspect="1" noChangeArrowheads="1"/>
              </p:cNvPicPr>
              <p:nvPr/>
            </p:nvPicPr>
            <p:blipFill>
              <a:blip r:embed="rId3">
                <a:clrChange>
                  <a:clrFrom>
                    <a:srgbClr val="FFFFFF"/>
                  </a:clrFrom>
                  <a:clrTo>
                    <a:srgbClr val="FFFFFF">
                      <a:alpha val="0"/>
                    </a:srgbClr>
                  </a:clrTo>
                </a:clrChange>
                <a:duotone>
                  <a:prstClr val="black"/>
                  <a:schemeClr val="tx2">
                    <a:lumMod val="60000"/>
                    <a:lumOff val="40000"/>
                    <a:tint val="45000"/>
                    <a:satMod val="400000"/>
                  </a:schemeClr>
                </a:duotone>
                <a:extLst>
                  <a:ext uri="{28A0092B-C50C-407E-A947-70E740481C1C}">
                    <a14:useLocalDpi xmlns:a14="http://schemas.microsoft.com/office/drawing/2010/main" val="0"/>
                  </a:ext>
                </a:extLst>
              </a:blip>
              <a:srcRect/>
              <a:stretch>
                <a:fillRect/>
              </a:stretch>
            </p:blipFill>
            <p:spPr bwMode="auto">
              <a:xfrm>
                <a:off x="7497956" y="503894"/>
                <a:ext cx="900000" cy="1099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97956" y="1669095"/>
                <a:ext cx="900000" cy="834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24750" y="2740655"/>
                <a:ext cx="900000" cy="730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97956" y="3825698"/>
                <a:ext cx="900000" cy="717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24750" y="4834374"/>
                <a:ext cx="900000" cy="817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97956" y="5895186"/>
                <a:ext cx="900000" cy="813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Rectangle à coins arrondis 1"/>
            <p:cNvSpPr/>
            <p:nvPr/>
          </p:nvSpPr>
          <p:spPr>
            <a:xfrm>
              <a:off x="5749047" y="314325"/>
              <a:ext cx="4147428" cy="1052412"/>
            </a:xfrm>
            <a:prstGeom prst="roundRect">
              <a:avLst/>
            </a:prstGeom>
            <a:ln>
              <a:noFill/>
            </a:ln>
          </p:spPr>
          <p:style>
            <a:lnRef idx="1">
              <a:schemeClr val="accent1"/>
            </a:lnRef>
            <a:fillRef idx="1001">
              <a:schemeClr val="dk1"/>
            </a:fillRef>
            <a:effectRef idx="2">
              <a:schemeClr val="accent1"/>
            </a:effectRef>
            <a:fontRef idx="minor">
              <a:schemeClr val="lt1"/>
            </a:fontRef>
          </p:style>
          <p:txBody>
            <a:bodyPr rtlCol="0" anchor="ctr"/>
            <a:lstStyle/>
            <a:p>
              <a:pPr algn="ctr"/>
              <a:r>
                <a:rPr lang="fr-FR" sz="2000" b="1" dirty="0" smtClean="0">
                  <a:latin typeface="Verdana" panose="020B0604030504040204" pitchFamily="34" charset="0"/>
                  <a:ea typeface="Verdana" panose="020B0604030504040204" pitchFamily="34" charset="0"/>
                  <a:cs typeface="Verdana" panose="020B0604030504040204" pitchFamily="34" charset="0"/>
                </a:rPr>
                <a:t>DES ATOUTS STRUCTURELS</a:t>
              </a:r>
              <a:endParaRPr lang="fr-FR" sz="2000" b="1"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13" name="Groupe 12"/>
          <p:cNvGrpSpPr/>
          <p:nvPr/>
        </p:nvGrpSpPr>
        <p:grpSpPr>
          <a:xfrm>
            <a:off x="5710946" y="414414"/>
            <a:ext cx="4214103" cy="3955916"/>
            <a:chOff x="5168021" y="419100"/>
            <a:chExt cx="4214103" cy="3955916"/>
          </a:xfrm>
        </p:grpSpPr>
        <p:grpSp>
          <p:nvGrpSpPr>
            <p:cNvPr id="19" name="Groupe 18"/>
            <p:cNvGrpSpPr/>
            <p:nvPr/>
          </p:nvGrpSpPr>
          <p:grpSpPr>
            <a:xfrm>
              <a:off x="5168021" y="419100"/>
              <a:ext cx="4214103" cy="3955916"/>
              <a:chOff x="5749047" y="314325"/>
              <a:chExt cx="4147428" cy="4048524"/>
            </a:xfrm>
          </p:grpSpPr>
          <p:grpSp>
            <p:nvGrpSpPr>
              <p:cNvPr id="22" name="Groupe 21"/>
              <p:cNvGrpSpPr/>
              <p:nvPr/>
            </p:nvGrpSpPr>
            <p:grpSpPr>
              <a:xfrm>
                <a:off x="5749047" y="1449421"/>
                <a:ext cx="2986805" cy="2913428"/>
                <a:chOff x="4339971" y="503894"/>
                <a:chExt cx="3007233" cy="3321803"/>
              </a:xfrm>
            </p:grpSpPr>
            <p:sp>
              <p:nvSpPr>
                <p:cNvPr id="29" name="Rectangle 28"/>
                <p:cNvSpPr/>
                <p:nvPr/>
              </p:nvSpPr>
              <p:spPr>
                <a:xfrm>
                  <a:off x="4339971" y="503894"/>
                  <a:ext cx="3007233" cy="1008333"/>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lnSpc>
                      <a:spcPct val="90000"/>
                    </a:lnSpc>
                    <a:spcBef>
                      <a:spcPct val="0"/>
                    </a:spcBef>
                    <a:spcAft>
                      <a:spcPct val="35000"/>
                    </a:spcAft>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Réformes structurelles</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sp>
              <p:nvSpPr>
                <p:cNvPr id="30" name="Rectangle 29"/>
                <p:cNvSpPr/>
                <p:nvPr/>
              </p:nvSpPr>
              <p:spPr>
                <a:xfrm>
                  <a:off x="4339971" y="1562645"/>
                  <a:ext cx="3007233" cy="1008333"/>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lnSpc>
                      <a:spcPct val="90000"/>
                    </a:lnSpc>
                    <a:spcBef>
                      <a:spcPct val="0"/>
                    </a:spcBef>
                    <a:spcAft>
                      <a:spcPct val="35000"/>
                    </a:spcAft>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Amélioration des perspectives économiques</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sp>
              <p:nvSpPr>
                <p:cNvPr id="31" name="Rectangle 30"/>
                <p:cNvSpPr/>
                <p:nvPr/>
              </p:nvSpPr>
              <p:spPr>
                <a:xfrm>
                  <a:off x="4339971" y="2621396"/>
                  <a:ext cx="3007233" cy="1204301"/>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algn="ctr" defTabSz="711200">
                    <a:spcBef>
                      <a:spcPct val="0"/>
                    </a:spcBef>
                  </a:pPr>
                  <a:r>
                    <a:rPr lang="fr-FR" altLang="fr-FR" sz="1600" dirty="0" smtClean="0">
                      <a:latin typeface="Verdana" panose="020B0604030504040204" pitchFamily="34" charset="0"/>
                      <a:ea typeface="Verdana" panose="020B0604030504040204" pitchFamily="34" charset="0"/>
                      <a:cs typeface="Verdana" panose="020B0604030504040204" pitchFamily="34" charset="0"/>
                    </a:rPr>
                    <a:t>Renforcement </a:t>
                  </a:r>
                </a:p>
                <a:p>
                  <a:pPr algn="ctr" defTabSz="711200">
                    <a:spcBef>
                      <a:spcPct val="0"/>
                    </a:spcBef>
                  </a:pPr>
                  <a:r>
                    <a:rPr lang="fr-FR" altLang="fr-FR" sz="1600" dirty="0" smtClean="0">
                      <a:latin typeface="Verdana" panose="020B0604030504040204" pitchFamily="34" charset="0"/>
                      <a:ea typeface="Verdana" panose="020B0604030504040204" pitchFamily="34" charset="0"/>
                      <a:cs typeface="Verdana" panose="020B0604030504040204" pitchFamily="34" charset="0"/>
                    </a:rPr>
                    <a:t>de la compétitivité</a:t>
                  </a:r>
                </a:p>
                <a:p>
                  <a:pPr algn="ctr" defTabSz="711200">
                    <a:spcBef>
                      <a:spcPct val="0"/>
                    </a:spcBef>
                  </a:pPr>
                  <a:r>
                    <a:rPr lang="fr-FR" altLang="fr-FR" sz="1600" dirty="0" smtClean="0">
                      <a:latin typeface="Verdana" panose="020B0604030504040204" pitchFamily="34" charset="0"/>
                      <a:ea typeface="Verdana" panose="020B0604030504040204" pitchFamily="34" charset="0"/>
                      <a:cs typeface="Verdana" panose="020B0604030504040204" pitchFamily="34" charset="0"/>
                    </a:rPr>
                    <a:t> des entreprises basées </a:t>
                  </a:r>
                </a:p>
                <a:p>
                  <a:pPr algn="ctr" defTabSz="711200">
                    <a:spcBef>
                      <a:spcPct val="0"/>
                    </a:spcBef>
                  </a:pPr>
                  <a:r>
                    <a:rPr lang="fr-FR" altLang="fr-FR" sz="1600" dirty="0" smtClean="0">
                      <a:latin typeface="Verdana" panose="020B0604030504040204" pitchFamily="34" charset="0"/>
                      <a:ea typeface="Verdana" panose="020B0604030504040204" pitchFamily="34" charset="0"/>
                      <a:cs typeface="Verdana" panose="020B0604030504040204" pitchFamily="34" charset="0"/>
                    </a:rPr>
                    <a:t>en France</a:t>
                  </a:r>
                  <a:endParaRPr lang="fr-FR" sz="1600" dirty="0">
                    <a:latin typeface="Verdana" panose="020B0604030504040204" pitchFamily="34" charset="0"/>
                    <a:ea typeface="Verdana" panose="020B0604030504040204" pitchFamily="34" charset="0"/>
                    <a:cs typeface="Verdana" panose="020B0604030504040204" pitchFamily="34" charset="0"/>
                  </a:endParaRPr>
                </a:p>
              </p:txBody>
            </p:sp>
          </p:grpSp>
          <p:sp>
            <p:nvSpPr>
              <p:cNvPr id="21" name="Rectangle à coins arrondis 20"/>
              <p:cNvSpPr/>
              <p:nvPr/>
            </p:nvSpPr>
            <p:spPr>
              <a:xfrm>
                <a:off x="5749047" y="314325"/>
                <a:ext cx="4147428" cy="1052412"/>
              </a:xfrm>
              <a:prstGeom prst="roundRect">
                <a:avLst/>
              </a:prstGeom>
              <a:ln>
                <a:noFill/>
              </a:ln>
            </p:spPr>
            <p:style>
              <a:lnRef idx="1">
                <a:schemeClr val="accent1"/>
              </a:lnRef>
              <a:fillRef idx="1001">
                <a:schemeClr val="dk1"/>
              </a:fillRef>
              <a:effectRef idx="2">
                <a:schemeClr val="accent1"/>
              </a:effectRef>
              <a:fontRef idx="minor">
                <a:schemeClr val="lt1"/>
              </a:fontRef>
            </p:style>
            <p:txBody>
              <a:bodyPr rtlCol="0" anchor="ctr"/>
              <a:lstStyle/>
              <a:p>
                <a:pPr algn="ctr"/>
                <a:r>
                  <a:rPr lang="fr-FR" sz="2000" b="1" dirty="0" smtClean="0">
                    <a:latin typeface="Verdana" panose="020B0604030504040204" pitchFamily="34" charset="0"/>
                    <a:ea typeface="Verdana" panose="020B0604030504040204" pitchFamily="34" charset="0"/>
                    <a:cs typeface="Verdana" panose="020B0604030504040204" pitchFamily="34" charset="0"/>
                  </a:rPr>
                  <a:t>DES EVOLUTIONS FAVORABLES</a:t>
                </a:r>
                <a:endParaRPr lang="fr-FR" sz="2000" b="1" dirty="0">
                  <a:latin typeface="Verdana" panose="020B0604030504040204" pitchFamily="34" charset="0"/>
                  <a:ea typeface="Verdana" panose="020B0604030504040204" pitchFamily="34" charset="0"/>
                  <a:cs typeface="Verdana" panose="020B0604030504040204" pitchFamily="34" charset="0"/>
                </a:endParaRPr>
              </a:p>
            </p:txBody>
          </p:sp>
        </p:grpSp>
        <p:pic>
          <p:nvPicPr>
            <p:cNvPr id="2050" name="Picture 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56034" y="2481194"/>
              <a:ext cx="907200" cy="806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81617" y="1581194"/>
              <a:ext cx="856033"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56034" y="3391790"/>
              <a:ext cx="907200" cy="934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4" name="Rectangle 43"/>
          <p:cNvSpPr/>
          <p:nvPr/>
        </p:nvSpPr>
        <p:spPr>
          <a:xfrm>
            <a:off x="5710946" y="4428366"/>
            <a:ext cx="3034822" cy="953259"/>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0183" tIns="79703" rIns="110183" bIns="79703" numCol="1" spcCol="1270" anchor="ctr" anchorCtr="0">
            <a:noAutofit/>
          </a:bodyPr>
          <a:lstStyle/>
          <a:p>
            <a:pPr lvl="0" algn="ctr" defTabSz="711200">
              <a:spcBef>
                <a:spcPct val="0"/>
              </a:spcBef>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Renforcement </a:t>
            </a:r>
          </a:p>
          <a:p>
            <a:pPr lvl="0" algn="ctr" defTabSz="711200">
              <a:spcBef>
                <a:spcPct val="0"/>
              </a:spcBef>
            </a:pPr>
            <a:r>
              <a:rPr lang="fr-FR" altLang="fr-FR" sz="1600" b="0" kern="1200" cap="none" dirty="0" smtClean="0">
                <a:latin typeface="Verdana" panose="020B0604030504040204" pitchFamily="34" charset="0"/>
                <a:ea typeface="Verdana" panose="020B0604030504040204" pitchFamily="34" charset="0"/>
                <a:cs typeface="Verdana" panose="020B0604030504040204" pitchFamily="34" charset="0"/>
              </a:rPr>
              <a:t>de l’attractivité</a:t>
            </a:r>
            <a:endParaRPr lang="fr-FR" sz="1600" kern="1200" dirty="0">
              <a:latin typeface="Verdana" panose="020B0604030504040204" pitchFamily="34" charset="0"/>
              <a:ea typeface="Verdana" panose="020B0604030504040204" pitchFamily="34" charset="0"/>
              <a:cs typeface="Verdana" panose="020B0604030504040204" pitchFamily="34" charset="0"/>
            </a:endParaRPr>
          </a:p>
        </p:txBody>
      </p:sp>
      <p:pic>
        <p:nvPicPr>
          <p:cNvPr id="2054" name="Picture 6"/>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98958" y="4310862"/>
            <a:ext cx="907200" cy="1144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6009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600" dirty="0" smtClean="0">
                <a:latin typeface="Verdana" panose="020B0604030504040204" pitchFamily="34" charset="0"/>
                <a:ea typeface="Verdana" panose="020B0604030504040204" pitchFamily="34" charset="0"/>
                <a:cs typeface="Verdana" panose="020B0604030504040204" pitchFamily="34" charset="0"/>
              </a:rPr>
              <a:t>Une économie internationalisée </a:t>
            </a:r>
            <a:br>
              <a:rPr lang="fr-FR" sz="3600" dirty="0" smtClean="0">
                <a:latin typeface="Verdana" panose="020B0604030504040204" pitchFamily="34" charset="0"/>
                <a:ea typeface="Verdana" panose="020B0604030504040204" pitchFamily="34" charset="0"/>
                <a:cs typeface="Verdana" panose="020B0604030504040204" pitchFamily="34" charset="0"/>
              </a:rPr>
            </a:br>
            <a:r>
              <a:rPr lang="fr-FR" sz="3600" dirty="0" smtClean="0">
                <a:latin typeface="Verdana" panose="020B0604030504040204" pitchFamily="34" charset="0"/>
                <a:ea typeface="Verdana" panose="020B0604030504040204" pitchFamily="34" charset="0"/>
                <a:cs typeface="Verdana" panose="020B0604030504040204" pitchFamily="34" charset="0"/>
              </a:rPr>
              <a:t>et attractive, au cœur </a:t>
            </a:r>
            <a:br>
              <a:rPr lang="fr-FR" sz="3600" dirty="0" smtClean="0">
                <a:latin typeface="Verdana" panose="020B0604030504040204" pitchFamily="34" charset="0"/>
                <a:ea typeface="Verdana" panose="020B0604030504040204" pitchFamily="34" charset="0"/>
                <a:cs typeface="Verdana" panose="020B0604030504040204" pitchFamily="34" charset="0"/>
              </a:rPr>
            </a:br>
            <a:r>
              <a:rPr lang="fr-FR" sz="3600" dirty="0" smtClean="0">
                <a:latin typeface="Verdana" panose="020B0604030504040204" pitchFamily="34" charset="0"/>
                <a:ea typeface="Verdana" panose="020B0604030504040204" pitchFamily="34" charset="0"/>
                <a:cs typeface="Verdana" panose="020B0604030504040204" pitchFamily="34" charset="0"/>
              </a:rPr>
              <a:t>de l'Europe</a:t>
            </a:r>
            <a:endParaRPr lang="fr-FR" sz="3600" dirty="0">
              <a:latin typeface="Verdana" panose="020B0604030504040204" pitchFamily="34" charset="0"/>
              <a:ea typeface="Verdana" panose="020B0604030504040204" pitchFamily="34" charset="0"/>
              <a:cs typeface="Verdana" panose="020B0604030504040204" pitchFamily="34" charset="0"/>
            </a:endParaRPr>
          </a:p>
        </p:txBody>
      </p:sp>
      <p:sp>
        <p:nvSpPr>
          <p:cNvPr id="3" name="Espace réservé du texte 2"/>
          <p:cNvSpPr>
            <a:spLocks noGrp="1"/>
          </p:cNvSpPr>
          <p:nvPr>
            <p:ph type="body" idx="1"/>
          </p:nvPr>
        </p:nvSpPr>
        <p:spPr/>
        <p:txBody>
          <a:bodyPr/>
          <a:lstStyle/>
          <a:p>
            <a:r>
              <a:rPr lang="fr-FR" i="1" dirty="0" smtClean="0">
                <a:latin typeface="Verdana" panose="020B0604030504040204" pitchFamily="34" charset="0"/>
                <a:ea typeface="Verdana" panose="020B0604030504040204" pitchFamily="34" charset="0"/>
                <a:cs typeface="Verdana" panose="020B0604030504040204" pitchFamily="34" charset="0"/>
              </a:rPr>
              <a:t>Le mois de l’investissement</a:t>
            </a:r>
            <a:endParaRPr lang="fr-FR" i="1" dirty="0">
              <a:latin typeface="Verdana" panose="020B0604030504040204" pitchFamily="34" charset="0"/>
              <a:ea typeface="Verdana" panose="020B0604030504040204" pitchFamily="34" charset="0"/>
              <a:cs typeface="Verdana" panose="020B0604030504040204" pitchFamily="34" charset="0"/>
            </a:endParaRPr>
          </a:p>
          <a:p>
            <a:endParaRPr lang="fr-FR" i="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833936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5642" y="302865"/>
            <a:ext cx="9528564" cy="1260475"/>
          </a:xfrm>
        </p:spPr>
        <p:txBody>
          <a:bodyPr>
            <a:noAutofit/>
          </a:bodyPr>
          <a:lstStyle/>
          <a:p>
            <a:r>
              <a:rPr lang="fr-FR" sz="34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Une économie internationalisée et attractive</a:t>
            </a:r>
            <a:endParaRPr lang="fr-FR" sz="34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983953" y="3450605"/>
            <a:ext cx="3318339" cy="77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fr-FR" dirty="0">
              <a:solidFill>
                <a:schemeClr val="bg1"/>
              </a:solidFill>
              <a:latin typeface="Calibri" panose="020F0502020204030204" pitchFamily="34" charset="0"/>
            </a:endParaRPr>
          </a:p>
        </p:txBody>
      </p:sp>
      <p:sp>
        <p:nvSpPr>
          <p:cNvPr id="9" name="Rectangle 8"/>
          <p:cNvSpPr/>
          <p:nvPr/>
        </p:nvSpPr>
        <p:spPr>
          <a:xfrm>
            <a:off x="983954" y="1606828"/>
            <a:ext cx="2955265" cy="51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en-US" dirty="0">
              <a:solidFill>
                <a:schemeClr val="tx1">
                  <a:lumMod val="65000"/>
                  <a:lumOff val="35000"/>
                </a:schemeClr>
              </a:solidFill>
              <a:latin typeface="Calibri" panose="020F0502020204030204" pitchFamily="34" charset="0"/>
            </a:endParaRPr>
          </a:p>
        </p:txBody>
      </p:sp>
      <p:sp>
        <p:nvSpPr>
          <p:cNvPr id="10" name="Rectangle 9"/>
          <p:cNvSpPr/>
          <p:nvPr/>
        </p:nvSpPr>
        <p:spPr>
          <a:xfrm>
            <a:off x="836509" y="1911900"/>
            <a:ext cx="3465783" cy="5090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r>
              <a:rPr lang="fr-FR" sz="18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6</a:t>
            </a:r>
            <a:r>
              <a:rPr lang="fr-FR" sz="1800" b="1" baseline="30000"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e</a:t>
            </a:r>
            <a:r>
              <a:rPr lang="fr-FR" sz="18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  </a:t>
            </a:r>
            <a:r>
              <a:rPr lang="fr-FR" sz="18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économie mondiale</a:t>
            </a:r>
          </a:p>
          <a:p>
            <a:pPr>
              <a:spcBef>
                <a:spcPct val="50000"/>
              </a:spcBef>
            </a:pPr>
            <a:endParaRPr lang="fr-FR" sz="18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8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2</a:t>
            </a:r>
            <a:r>
              <a:rPr lang="fr-FR" sz="1800" b="1" baseline="30000"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e</a:t>
            </a:r>
            <a:r>
              <a:rPr lang="fr-FR" sz="18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  marché en Europe</a:t>
            </a:r>
          </a:p>
          <a:p>
            <a:pPr>
              <a:spcBef>
                <a:spcPct val="50000"/>
              </a:spcBef>
            </a:pPr>
            <a:endParaRPr lang="fr-FR" sz="1800" b="1" dirty="0" smtClean="0">
              <a:solidFill>
                <a:schemeClr val="bg1"/>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8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7</a:t>
            </a:r>
            <a:r>
              <a:rPr lang="fr-FR" sz="1800" b="1" baseline="30000"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e   </a:t>
            </a:r>
            <a:r>
              <a:rPr lang="fr-FR" sz="18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rang mondial pour le stock d’investissements directs étrangers sur son sol</a:t>
            </a:r>
          </a:p>
          <a:p>
            <a:pPr>
              <a:spcBef>
                <a:spcPct val="50000"/>
              </a:spcBef>
            </a:pPr>
            <a:endParaRPr lang="fr-FR" sz="18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800" b="1" dirty="0">
                <a:solidFill>
                  <a:schemeClr val="accent4"/>
                </a:solidFill>
                <a:latin typeface="Verdana" panose="020B0604030504040204" pitchFamily="34" charset="0"/>
                <a:ea typeface="Verdana" panose="020B0604030504040204" pitchFamily="34" charset="0"/>
                <a:cs typeface="Verdana" panose="020B0604030504040204" pitchFamily="34" charset="0"/>
              </a:rPr>
              <a:t>Plus de 25 000 entreprises étrangères </a:t>
            </a:r>
            <a:r>
              <a:rPr lang="fr-FR" sz="1800" dirty="0">
                <a:solidFill>
                  <a:schemeClr val="bg1"/>
                </a:solidFill>
                <a:latin typeface="Verdana" panose="020B0604030504040204" pitchFamily="34" charset="0"/>
                <a:ea typeface="Verdana" panose="020B0604030504040204" pitchFamily="34" charset="0"/>
                <a:cs typeface="Verdana" panose="020B0604030504040204" pitchFamily="34" charset="0"/>
              </a:rPr>
              <a:t>en France, employant </a:t>
            </a:r>
            <a:r>
              <a:rPr lang="fr-FR" sz="18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1,8 </a:t>
            </a:r>
            <a:r>
              <a:rPr lang="fr-FR" sz="1800" dirty="0">
                <a:solidFill>
                  <a:schemeClr val="bg1"/>
                </a:solidFill>
                <a:latin typeface="Verdana" panose="020B0604030504040204" pitchFamily="34" charset="0"/>
                <a:ea typeface="Verdana" panose="020B0604030504040204" pitchFamily="34" charset="0"/>
                <a:cs typeface="Verdana" panose="020B0604030504040204" pitchFamily="34" charset="0"/>
              </a:rPr>
              <a:t>million  </a:t>
            </a:r>
            <a:r>
              <a:rPr lang="fr-FR" sz="18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de personnes</a:t>
            </a:r>
          </a:p>
          <a:p>
            <a:pPr>
              <a:spcBef>
                <a:spcPct val="50000"/>
              </a:spcBef>
            </a:pPr>
            <a:endParaRPr lang="fr-FR" sz="11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050" dirty="0">
                <a:solidFill>
                  <a:schemeClr val="bg1"/>
                </a:solidFill>
              </a:rPr>
              <a:t>Sources: </a:t>
            </a:r>
            <a:r>
              <a:rPr lang="fr-FR" sz="1050" dirty="0" smtClean="0">
                <a:solidFill>
                  <a:schemeClr val="bg1"/>
                </a:solidFill>
              </a:rPr>
              <a:t>FMI, CNUCED</a:t>
            </a:r>
            <a:r>
              <a:rPr lang="fr-FR" sz="1050" dirty="0">
                <a:solidFill>
                  <a:schemeClr val="bg1"/>
                </a:solidFill>
              </a:rPr>
              <a:t>, </a:t>
            </a:r>
            <a:r>
              <a:rPr lang="fr-FR" sz="1050" dirty="0" smtClean="0">
                <a:solidFill>
                  <a:schemeClr val="bg1"/>
                </a:solidFill>
              </a:rPr>
              <a:t>INSEE</a:t>
            </a:r>
            <a:endParaRPr lang="fr-FR" dirty="0" smtClean="0">
              <a:solidFill>
                <a:schemeClr val="bg1"/>
              </a:solidFill>
              <a:latin typeface="Calibri" panose="020F0502020204030204" pitchFamily="34" charset="0"/>
            </a:endParaRPr>
          </a:p>
        </p:txBody>
      </p:sp>
      <p:cxnSp>
        <p:nvCxnSpPr>
          <p:cNvPr id="12" name="Connecteur droit 11"/>
          <p:cNvCxnSpPr/>
          <p:nvPr/>
        </p:nvCxnSpPr>
        <p:spPr bwMode="auto">
          <a:xfrm>
            <a:off x="4519889" y="1871523"/>
            <a:ext cx="0" cy="4998509"/>
          </a:xfrm>
          <a:prstGeom prst="line">
            <a:avLst/>
          </a:prstGeom>
          <a:solidFill>
            <a:schemeClr val="bg1"/>
          </a:solidFill>
          <a:ln w="31750" cap="flat" cmpd="sng" algn="ctr">
            <a:solidFill>
              <a:srgbClr val="BD181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graphicFrame>
        <p:nvGraphicFramePr>
          <p:cNvPr id="19" name="Graphique 18"/>
          <p:cNvGraphicFramePr>
            <a:graphicFrameLocks/>
          </p:cNvGraphicFramePr>
          <p:nvPr>
            <p:extLst>
              <p:ext uri="{D42A27DB-BD31-4B8C-83A1-F6EECF244321}">
                <p14:modId xmlns:p14="http://schemas.microsoft.com/office/powerpoint/2010/main" val="2628189222"/>
              </p:ext>
            </p:extLst>
          </p:nvPr>
        </p:nvGraphicFramePr>
        <p:xfrm>
          <a:off x="4721272" y="1865025"/>
          <a:ext cx="5081571" cy="44902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834583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81663" y="762000"/>
            <a:ext cx="6633549" cy="6410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00075" y="541466"/>
            <a:ext cx="7747440" cy="738664"/>
          </a:xfrm>
          <a:prstGeom prst="rect">
            <a:avLst/>
          </a:prstGeom>
        </p:spPr>
        <p:txBody>
          <a:bodyPr wrap="square">
            <a:spAutoFit/>
          </a:bodyPr>
          <a:lstStyle/>
          <a:p>
            <a:r>
              <a:rPr lang="fr-FR" b="1" dirty="0" smtClean="0">
                <a:latin typeface="Verdana" panose="020B0604030504040204" pitchFamily="34" charset="0"/>
                <a:ea typeface="Verdana" panose="020B0604030504040204" pitchFamily="34" charset="0"/>
                <a:cs typeface="Verdana" panose="020B0604030504040204" pitchFamily="34" charset="0"/>
              </a:rPr>
              <a:t>Renforcement de l’attractivité :</a:t>
            </a:r>
          </a:p>
          <a:p>
            <a:r>
              <a:rPr lang="fr-FR" b="1" dirty="0" smtClean="0">
                <a:latin typeface="Verdana" panose="020B0604030504040204" pitchFamily="34" charset="0"/>
                <a:ea typeface="Verdana" panose="020B0604030504040204" pitchFamily="34" charset="0"/>
                <a:cs typeface="Verdana" panose="020B0604030504040204" pitchFamily="34" charset="0"/>
              </a:rPr>
              <a:t>Les </a:t>
            </a:r>
            <a:r>
              <a:rPr lang="fr-FR" b="1" dirty="0">
                <a:latin typeface="Verdana" panose="020B0604030504040204" pitchFamily="34" charset="0"/>
                <a:ea typeface="Verdana" panose="020B0604030504040204" pitchFamily="34" charset="0"/>
                <a:cs typeface="Verdana" panose="020B0604030504040204" pitchFamily="34" charset="0"/>
              </a:rPr>
              <a:t>investissements étrangers en France en 2016</a:t>
            </a:r>
          </a:p>
        </p:txBody>
      </p:sp>
      <p:grpSp>
        <p:nvGrpSpPr>
          <p:cNvPr id="6" name="Groupe 5"/>
          <p:cNvGrpSpPr/>
          <p:nvPr/>
        </p:nvGrpSpPr>
        <p:grpSpPr>
          <a:xfrm>
            <a:off x="600076" y="1547033"/>
            <a:ext cx="2955526" cy="5763116"/>
            <a:chOff x="600075" y="1932136"/>
            <a:chExt cx="2746979" cy="5763116"/>
          </a:xfrm>
        </p:grpSpPr>
        <p:sp>
          <p:nvSpPr>
            <p:cNvPr id="7" name="ZoneTexte 6"/>
            <p:cNvSpPr txBox="1"/>
            <p:nvPr/>
          </p:nvSpPr>
          <p:spPr>
            <a:xfrm>
              <a:off x="600075" y="1932136"/>
              <a:ext cx="2604103" cy="5763116"/>
            </a:xfrm>
            <a:prstGeom prst="rect">
              <a:avLst/>
            </a:prstGeom>
            <a:noFill/>
            <a:ln>
              <a:noFill/>
            </a:ln>
          </p:spPr>
          <p:txBody>
            <a:bodyPr wrap="square" rtlCol="0">
              <a:spAutoFit/>
            </a:bodyPr>
            <a:lstStyle/>
            <a:p>
              <a:r>
                <a:rPr lang="fr-FR" sz="1700" b="1" dirty="0">
                  <a:solidFill>
                    <a:srgbClr val="A4568E"/>
                  </a:solidFill>
                  <a:latin typeface="Verdana" panose="020B0604030504040204" pitchFamily="34" charset="0"/>
                  <a:ea typeface="Verdana" panose="020B0604030504040204" pitchFamily="34" charset="0"/>
                  <a:cs typeface="Verdana" panose="020B0604030504040204" pitchFamily="34" charset="0"/>
                </a:rPr>
                <a:t>1 117 </a:t>
              </a:r>
              <a:r>
                <a:rPr lang="fr-FR" sz="1700" b="1" dirty="0" smtClean="0">
                  <a:solidFill>
                    <a:srgbClr val="A4568E"/>
                  </a:solidFill>
                  <a:latin typeface="Verdana" panose="020B0604030504040204" pitchFamily="34" charset="0"/>
                  <a:ea typeface="Verdana" panose="020B0604030504040204" pitchFamily="34" charset="0"/>
                  <a:cs typeface="Verdana" panose="020B0604030504040204" pitchFamily="34" charset="0"/>
                </a:rPr>
                <a:t>décisions </a:t>
              </a:r>
              <a:r>
                <a:rPr lang="fr-FR" sz="1700" b="1" dirty="0">
                  <a:solidFill>
                    <a:srgbClr val="A4568E"/>
                  </a:solidFill>
                  <a:latin typeface="Verdana" panose="020B0604030504040204" pitchFamily="34" charset="0"/>
                  <a:ea typeface="Verdana" panose="020B0604030504040204" pitchFamily="34" charset="0"/>
                  <a:cs typeface="Verdana" panose="020B0604030504040204" pitchFamily="34" charset="0"/>
                </a:rPr>
                <a:t>d’investissement </a:t>
              </a:r>
              <a:r>
                <a:rPr lang="fr-FR" sz="1700" dirty="0">
                  <a:latin typeface="Verdana" panose="020B0604030504040204" pitchFamily="34" charset="0"/>
                  <a:ea typeface="Verdana" panose="020B0604030504040204" pitchFamily="34" charset="0"/>
                  <a:cs typeface="Verdana" panose="020B0604030504040204" pitchFamily="34" charset="0"/>
                </a:rPr>
                <a:t>physique </a:t>
              </a:r>
              <a:r>
                <a:rPr lang="fr-FR" sz="1700" dirty="0" smtClean="0">
                  <a:latin typeface="Verdana" panose="020B0604030504040204" pitchFamily="34" charset="0"/>
                  <a:ea typeface="Verdana" panose="020B0604030504040204" pitchFamily="34" charset="0"/>
                  <a:cs typeface="Verdana" panose="020B0604030504040204" pitchFamily="34" charset="0"/>
                </a:rPr>
                <a:t>(+16 % par rapport à 2015),</a:t>
              </a:r>
            </a:p>
            <a:p>
              <a:r>
                <a:rPr lang="fr-FR" sz="1700" dirty="0" smtClean="0">
                  <a:latin typeface="Verdana" panose="020B0604030504040204" pitchFamily="34" charset="0"/>
                  <a:ea typeface="Verdana" panose="020B0604030504040204" pitchFamily="34" charset="0"/>
                  <a:cs typeface="Verdana" panose="020B0604030504040204" pitchFamily="34" charset="0"/>
                </a:rPr>
                <a:t>soit </a:t>
              </a:r>
              <a:r>
                <a:rPr lang="fr-FR" sz="1700" b="1" dirty="0">
                  <a:solidFill>
                    <a:srgbClr val="A4568E"/>
                  </a:solidFill>
                  <a:latin typeface="Verdana" panose="020B0604030504040204" pitchFamily="34" charset="0"/>
                  <a:ea typeface="Verdana" panose="020B0604030504040204" pitchFamily="34" charset="0"/>
                  <a:cs typeface="Verdana" panose="020B0604030504040204" pitchFamily="34" charset="0"/>
                </a:rPr>
                <a:t>3 par jour</a:t>
              </a:r>
              <a:r>
                <a:rPr lang="fr-FR" sz="1700" dirty="0" smtClean="0">
                  <a:latin typeface="Verdana" panose="020B0604030504040204" pitchFamily="34" charset="0"/>
                  <a:ea typeface="Verdana" panose="020B0604030504040204" pitchFamily="34" charset="0"/>
                  <a:cs typeface="Verdana" panose="020B0604030504040204" pitchFamily="34" charset="0"/>
                </a:rPr>
                <a:t>, provenant de </a:t>
              </a:r>
              <a:r>
                <a:rPr lang="fr-FR" sz="1700" b="1" dirty="0">
                  <a:solidFill>
                    <a:srgbClr val="A4568E"/>
                  </a:solidFill>
                  <a:latin typeface="Verdana" panose="020B0604030504040204" pitchFamily="34" charset="0"/>
                  <a:ea typeface="Verdana" panose="020B0604030504040204" pitchFamily="34" charset="0"/>
                  <a:cs typeface="Verdana" panose="020B0604030504040204" pitchFamily="34" charset="0"/>
                </a:rPr>
                <a:t>51 pays</a:t>
              </a:r>
            </a:p>
            <a:p>
              <a:endParaRPr lang="fr-FR" sz="1700" dirty="0">
                <a:solidFill>
                  <a:srgbClr val="A4568E"/>
                </a:solidFill>
                <a:latin typeface="Verdana" panose="020B0604030504040204" pitchFamily="34" charset="0"/>
                <a:ea typeface="Verdana" panose="020B0604030504040204" pitchFamily="34" charset="0"/>
                <a:cs typeface="Verdana" panose="020B0604030504040204" pitchFamily="34" charset="0"/>
              </a:endParaRPr>
            </a:p>
            <a:p>
              <a:r>
                <a:rPr lang="fr-FR" sz="1700" b="1" dirty="0">
                  <a:solidFill>
                    <a:srgbClr val="A4568E"/>
                  </a:solidFill>
                  <a:latin typeface="Verdana" panose="020B0604030504040204" pitchFamily="34" charset="0"/>
                  <a:ea typeface="Verdana" panose="020B0604030504040204" pitchFamily="34" charset="0"/>
                  <a:cs typeface="Verdana" panose="020B0604030504040204" pitchFamily="34" charset="0"/>
                </a:rPr>
                <a:t>30 108 emplois </a:t>
              </a:r>
              <a:endParaRPr lang="fr-FR" sz="1700" b="1" dirty="0" smtClean="0">
                <a:solidFill>
                  <a:srgbClr val="A4568E"/>
                </a:solidFill>
                <a:latin typeface="Verdana" panose="020B0604030504040204" pitchFamily="34" charset="0"/>
                <a:ea typeface="Verdana" panose="020B0604030504040204" pitchFamily="34" charset="0"/>
                <a:cs typeface="Verdana" panose="020B0604030504040204" pitchFamily="34" charset="0"/>
              </a:endParaRPr>
            </a:p>
            <a:p>
              <a:r>
                <a:rPr lang="fr-FR" sz="1700" dirty="0" smtClean="0">
                  <a:latin typeface="Verdana" panose="020B0604030504040204" pitchFamily="34" charset="0"/>
                  <a:ea typeface="Verdana" panose="020B0604030504040204" pitchFamily="34" charset="0"/>
                  <a:cs typeface="Verdana" panose="020B0604030504040204" pitchFamily="34" charset="0"/>
                </a:rPr>
                <a:t>crées </a:t>
              </a:r>
              <a:r>
                <a:rPr lang="fr-FR" sz="1700" dirty="0">
                  <a:latin typeface="Verdana" panose="020B0604030504040204" pitchFamily="34" charset="0"/>
                  <a:ea typeface="Verdana" panose="020B0604030504040204" pitchFamily="34" charset="0"/>
                  <a:cs typeface="Verdana" panose="020B0604030504040204" pitchFamily="34" charset="0"/>
                </a:rPr>
                <a:t>ou maintenus</a:t>
              </a:r>
            </a:p>
            <a:p>
              <a:endParaRPr lang="fr-FR" sz="1700" dirty="0">
                <a:latin typeface="Verdana" panose="020B0604030504040204" pitchFamily="34" charset="0"/>
                <a:ea typeface="Verdana" panose="020B0604030504040204" pitchFamily="34" charset="0"/>
                <a:cs typeface="Verdana" panose="020B0604030504040204" pitchFamily="34" charset="0"/>
              </a:endParaRPr>
            </a:p>
            <a:p>
              <a:r>
                <a:rPr lang="fr-FR" sz="1700" dirty="0" smtClean="0">
                  <a:latin typeface="Verdana" panose="020B0604030504040204" pitchFamily="34" charset="0"/>
                  <a:ea typeface="Verdana" panose="020B0604030504040204" pitchFamily="34" charset="0"/>
                  <a:cs typeface="Verdana" panose="020B0604030504040204" pitchFamily="34" charset="0"/>
                </a:rPr>
                <a:t>51 % </a:t>
              </a:r>
              <a:r>
                <a:rPr lang="fr-FR" sz="1700" dirty="0">
                  <a:latin typeface="Verdana" panose="020B0604030504040204" pitchFamily="34" charset="0"/>
                  <a:ea typeface="Verdana" panose="020B0604030504040204" pitchFamily="34" charset="0"/>
                  <a:cs typeface="Verdana" panose="020B0604030504040204" pitchFamily="34" charset="0"/>
                </a:rPr>
                <a:t>des projets concernent de </a:t>
              </a:r>
              <a:r>
                <a:rPr lang="fr-FR" sz="1700" b="1" dirty="0">
                  <a:solidFill>
                    <a:srgbClr val="A4568E"/>
                  </a:solidFill>
                  <a:latin typeface="Verdana" panose="020B0604030504040204" pitchFamily="34" charset="0"/>
                  <a:ea typeface="Verdana" panose="020B0604030504040204" pitchFamily="34" charset="0"/>
                  <a:cs typeface="Verdana" panose="020B0604030504040204" pitchFamily="34" charset="0"/>
                </a:rPr>
                <a:t>nouvelles </a:t>
              </a:r>
              <a:r>
                <a:rPr lang="fr-FR" sz="1700" b="1" dirty="0" smtClean="0">
                  <a:solidFill>
                    <a:srgbClr val="A4568E"/>
                  </a:solidFill>
                  <a:latin typeface="Verdana" panose="020B0604030504040204" pitchFamily="34" charset="0"/>
                  <a:ea typeface="Verdana" panose="020B0604030504040204" pitchFamily="34" charset="0"/>
                  <a:cs typeface="Verdana" panose="020B0604030504040204" pitchFamily="34" charset="0"/>
                </a:rPr>
                <a:t>implantations</a:t>
              </a:r>
            </a:p>
            <a:p>
              <a:endParaRPr lang="fr-FR" sz="1700" b="1" dirty="0">
                <a:solidFill>
                  <a:srgbClr val="A4568E"/>
                </a:solidFill>
                <a:latin typeface="Verdana" panose="020B0604030504040204" pitchFamily="34" charset="0"/>
                <a:ea typeface="Verdana" panose="020B0604030504040204" pitchFamily="34" charset="0"/>
                <a:cs typeface="Verdana" panose="020B0604030504040204" pitchFamily="34" charset="0"/>
              </a:endParaRPr>
            </a:p>
            <a:p>
              <a:r>
                <a:rPr lang="fr-FR" sz="1700" b="1" dirty="0">
                  <a:solidFill>
                    <a:srgbClr val="A4568E"/>
                  </a:solidFill>
                  <a:latin typeface="Verdana" panose="020B0604030504040204" pitchFamily="34" charset="0"/>
                  <a:ea typeface="Verdana" panose="020B0604030504040204" pitchFamily="34" charset="0"/>
                  <a:cs typeface="Verdana" panose="020B0604030504040204" pitchFamily="34" charset="0"/>
                </a:rPr>
                <a:t>36 quartiers généraux Monde/Europe </a:t>
              </a:r>
              <a:r>
                <a:rPr lang="fr-FR" sz="1700" dirty="0">
                  <a:latin typeface="Verdana" panose="020B0604030504040204" pitchFamily="34" charset="0"/>
                  <a:ea typeface="Verdana" panose="020B0604030504040204" pitchFamily="34" charset="0"/>
                  <a:cs typeface="Verdana" panose="020B0604030504040204" pitchFamily="34" charset="0"/>
                </a:rPr>
                <a:t>installés en France </a:t>
              </a:r>
              <a:endParaRPr lang="fr-FR" sz="1700" dirty="0" smtClean="0">
                <a:latin typeface="Verdana" panose="020B0604030504040204" pitchFamily="34" charset="0"/>
                <a:ea typeface="Verdana" panose="020B0604030504040204" pitchFamily="34" charset="0"/>
                <a:cs typeface="Verdana" panose="020B0604030504040204" pitchFamily="34" charset="0"/>
              </a:endParaRPr>
            </a:p>
            <a:p>
              <a:r>
                <a:rPr lang="fr-FR" sz="1700" dirty="0" smtClean="0">
                  <a:latin typeface="Verdana" panose="020B0604030504040204" pitchFamily="34" charset="0"/>
                  <a:ea typeface="Verdana" panose="020B0604030504040204" pitchFamily="34" charset="0"/>
                  <a:cs typeface="Verdana" panose="020B0604030504040204" pitchFamily="34" charset="0"/>
                </a:rPr>
                <a:t>(</a:t>
              </a:r>
              <a:r>
                <a:rPr lang="fr-FR" sz="1700" dirty="0">
                  <a:latin typeface="Verdana" panose="020B0604030504040204" pitchFamily="34" charset="0"/>
                  <a:ea typeface="Verdana" panose="020B0604030504040204" pitchFamily="34" charset="0"/>
                  <a:cs typeface="Verdana" panose="020B0604030504040204" pitchFamily="34" charset="0"/>
                </a:rPr>
                <a:t>25 en 2015</a:t>
              </a:r>
              <a:r>
                <a:rPr lang="fr-FR" sz="1700" dirty="0" smtClean="0">
                  <a:latin typeface="Verdana" panose="020B0604030504040204" pitchFamily="34" charset="0"/>
                  <a:ea typeface="Verdana" panose="020B0604030504040204" pitchFamily="34" charset="0"/>
                  <a:cs typeface="Verdana" panose="020B0604030504040204" pitchFamily="34" charset="0"/>
                </a:rPr>
                <a:t>)</a:t>
              </a:r>
            </a:p>
            <a:p>
              <a:endParaRPr lang="fr-FR" sz="1800" dirty="0">
                <a:latin typeface="Calibri" panose="020F0502020204030204" pitchFamily="34" charset="0"/>
                <a:ea typeface="Verdana" panose="020B0604030504040204" pitchFamily="34" charset="0"/>
                <a:cs typeface="Verdana" panose="020B0604030504040204" pitchFamily="34" charset="0"/>
              </a:endParaRPr>
            </a:p>
            <a:p>
              <a:r>
                <a:rPr lang="fr-FR" sz="1050" dirty="0" smtClean="0"/>
                <a:t>Source : Business France</a:t>
              </a:r>
              <a:endParaRPr lang="fr-FR" sz="1050" dirty="0"/>
            </a:p>
          </p:txBody>
        </p:sp>
        <p:cxnSp>
          <p:nvCxnSpPr>
            <p:cNvPr id="8" name="Connecteur droit 7"/>
            <p:cNvCxnSpPr/>
            <p:nvPr/>
          </p:nvCxnSpPr>
          <p:spPr>
            <a:xfrm>
              <a:off x="3347054" y="1962150"/>
              <a:ext cx="0" cy="5595278"/>
            </a:xfrm>
            <a:prstGeom prst="line">
              <a:avLst/>
            </a:prstGeom>
            <a:ln>
              <a:solidFill>
                <a:srgbClr val="A4568E"/>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848093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5168" y="252787"/>
            <a:ext cx="9577137" cy="1503824"/>
          </a:xfrm>
        </p:spPr>
        <p:txBody>
          <a:bodyPr>
            <a:normAutofit/>
          </a:bodyPr>
          <a:lstStyle/>
          <a:p>
            <a:r>
              <a:rPr lang="fr-FR" sz="34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Une position stratégique</a:t>
            </a:r>
            <a:endParaRPr lang="fr-FR" sz="34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4" name="Espace réservé du numéro de diapositive 2"/>
          <p:cNvSpPr txBox="1">
            <a:spLocks/>
          </p:cNvSpPr>
          <p:nvPr/>
        </p:nvSpPr>
        <p:spPr>
          <a:xfrm>
            <a:off x="7099300" y="6356360"/>
            <a:ext cx="2311400" cy="365125"/>
          </a:xfrm>
          <a:prstGeom prst="rect">
            <a:avLst/>
          </a:prstGeom>
        </p:spPr>
        <p:txBody>
          <a:bodyPr/>
          <a:lstStyle>
            <a:defPPr>
              <a:defRPr lang="fr-FR"/>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a:lstStyle>
          <a:p>
            <a:endParaRPr lang="fr-FR" dirty="0"/>
          </a:p>
        </p:txBody>
      </p:sp>
      <p:sp>
        <p:nvSpPr>
          <p:cNvPr id="5" name="Rectangle 4"/>
          <p:cNvSpPr/>
          <p:nvPr/>
        </p:nvSpPr>
        <p:spPr>
          <a:xfrm>
            <a:off x="5919537" y="1911069"/>
            <a:ext cx="4102767" cy="4922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L’installation en France donne accès à un marché domestique de plus de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66 millions de consommateurs à fort pouvoir d’achat </a:t>
            </a: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(revenu national brut de 42 510 USD par habitant en 2016).</a:t>
            </a:r>
          </a:p>
          <a:p>
            <a:pPr>
              <a:spcBef>
                <a:spcPct val="50000"/>
              </a:spcBef>
            </a:pP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Au cœur de l’Europe, la France est un point d’entrée vers les marchés de l’Union européenne,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la plus importante économie au monde, avec plus de  500 millions de consommateurs.</a:t>
            </a:r>
          </a:p>
          <a:p>
            <a:pPr>
              <a:spcBef>
                <a:spcPct val="50000"/>
              </a:spcBef>
            </a:pPr>
            <a:r>
              <a:rPr lang="fr-FR" sz="17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La situation géographique de la France en fait aussi une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plateforme privilégiée pour les régions Moyen-Orient et Afrique.</a:t>
            </a:r>
          </a:p>
          <a:p>
            <a:pPr>
              <a:spcBef>
                <a:spcPct val="50000"/>
              </a:spcBef>
            </a:pPr>
            <a:endParaRPr lang="fr-FR" b="1" dirty="0">
              <a:solidFill>
                <a:schemeClr val="bg1"/>
              </a:solidFill>
              <a:latin typeface="Calibri" panose="020F0502020204030204" pitchFamily="34" charset="0"/>
            </a:endParaRPr>
          </a:p>
          <a:p>
            <a:pPr>
              <a:spcBef>
                <a:spcPct val="50000"/>
              </a:spcBef>
            </a:pPr>
            <a:endParaRPr lang="fr-FR" b="1" dirty="0" smtClean="0">
              <a:solidFill>
                <a:schemeClr val="bg1"/>
              </a:solidFill>
              <a:latin typeface="Calibri" panose="020F0502020204030204" pitchFamily="34" charset="0"/>
            </a:endParaRPr>
          </a:p>
          <a:p>
            <a:pPr>
              <a:spcBef>
                <a:spcPct val="50000"/>
              </a:spcBef>
            </a:pPr>
            <a:endParaRPr lang="fr-FR" b="1" dirty="0">
              <a:solidFill>
                <a:schemeClr val="bg1"/>
              </a:solidFill>
              <a:latin typeface="Calibri" panose="020F0502020204030204" pitchFamily="34" charset="0"/>
            </a:endParaRPr>
          </a:p>
        </p:txBody>
      </p:sp>
      <p:sp>
        <p:nvSpPr>
          <p:cNvPr id="6" name="Rectangle 5"/>
          <p:cNvSpPr/>
          <p:nvPr/>
        </p:nvSpPr>
        <p:spPr>
          <a:xfrm>
            <a:off x="6502768" y="5288693"/>
            <a:ext cx="3250153" cy="8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fr-FR" dirty="0">
              <a:solidFill>
                <a:srgbClr val="0E2B89"/>
              </a:solidFill>
              <a:latin typeface="Calibri" panose="020F0502020204030204" pitchFamily="34" charset="0"/>
            </a:endParaRPr>
          </a:p>
        </p:txBody>
      </p:sp>
      <p:cxnSp>
        <p:nvCxnSpPr>
          <p:cNvPr id="7" name="Connecteur droit 6"/>
          <p:cNvCxnSpPr/>
          <p:nvPr/>
        </p:nvCxnSpPr>
        <p:spPr bwMode="auto">
          <a:xfrm>
            <a:off x="5599050" y="1869774"/>
            <a:ext cx="0" cy="4922868"/>
          </a:xfrm>
          <a:prstGeom prst="line">
            <a:avLst/>
          </a:prstGeom>
          <a:solidFill>
            <a:schemeClr val="bg1"/>
          </a:solidFill>
          <a:ln w="31750" cap="flat" cmpd="sng" algn="ctr">
            <a:solidFill>
              <a:schemeClr val="accent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 name="Rectangle 7"/>
          <p:cNvSpPr/>
          <p:nvPr/>
        </p:nvSpPr>
        <p:spPr>
          <a:xfrm>
            <a:off x="6502768" y="4388984"/>
            <a:ext cx="3250153" cy="77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fr-FR" dirty="0">
              <a:solidFill>
                <a:schemeClr val="tx1">
                  <a:lumMod val="65000"/>
                  <a:lumOff val="35000"/>
                </a:schemeClr>
              </a:solidFill>
              <a:latin typeface="Calibri" panose="020F0502020204030204" pitchFamily="34" charset="0"/>
            </a:endParaRPr>
          </a:p>
        </p:txBody>
      </p:sp>
      <p:sp>
        <p:nvSpPr>
          <p:cNvPr id="9" name="Rectangle 8"/>
          <p:cNvSpPr/>
          <p:nvPr/>
        </p:nvSpPr>
        <p:spPr>
          <a:xfrm>
            <a:off x="6502768" y="1887982"/>
            <a:ext cx="2955265" cy="51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en-US" dirty="0">
              <a:solidFill>
                <a:schemeClr val="tx1">
                  <a:lumMod val="65000"/>
                  <a:lumOff val="35000"/>
                </a:schemeClr>
              </a:solidFill>
              <a:latin typeface="Calibri" panose="020F0502020204030204" pitchFamily="34" charset="0"/>
            </a:endParaRPr>
          </a:p>
        </p:txBody>
      </p:sp>
      <p:sp>
        <p:nvSpPr>
          <p:cNvPr id="11" name="Rectangle 10"/>
          <p:cNvSpPr/>
          <p:nvPr/>
        </p:nvSpPr>
        <p:spPr>
          <a:xfrm>
            <a:off x="6502768" y="2576174"/>
            <a:ext cx="3250153" cy="624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en-US" dirty="0">
              <a:solidFill>
                <a:schemeClr val="tx1">
                  <a:lumMod val="65000"/>
                  <a:lumOff val="35000"/>
                </a:schemeClr>
              </a:solidFill>
              <a:latin typeface="Calibri" panose="020F0502020204030204" pitchFamily="34" charset="0"/>
            </a:endParaRPr>
          </a:p>
        </p:txBody>
      </p:sp>
      <p:graphicFrame>
        <p:nvGraphicFramePr>
          <p:cNvPr id="12" name="Graphique 11"/>
          <p:cNvGraphicFramePr>
            <a:graphicFrameLocks/>
          </p:cNvGraphicFramePr>
          <p:nvPr>
            <p:extLst>
              <p:ext uri="{D42A27DB-BD31-4B8C-83A1-F6EECF244321}">
                <p14:modId xmlns:p14="http://schemas.microsoft.com/office/powerpoint/2010/main" val="477092314"/>
              </p:ext>
            </p:extLst>
          </p:nvPr>
        </p:nvGraphicFramePr>
        <p:xfrm>
          <a:off x="697832" y="1911068"/>
          <a:ext cx="4632157" cy="48997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88982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latin typeface="Verdana" panose="020B0604030504040204" pitchFamily="34" charset="0"/>
                <a:ea typeface="Verdana" panose="020B0604030504040204" pitchFamily="34" charset="0"/>
                <a:cs typeface="Verdana" panose="020B0604030504040204" pitchFamily="34" charset="0"/>
              </a:rPr>
              <a:t>Un marché intérieur dynamique aux atouts structurels</a:t>
            </a:r>
            <a:endParaRPr lang="fr-FR" dirty="0">
              <a:latin typeface="Verdana" panose="020B0604030504040204" pitchFamily="34" charset="0"/>
              <a:ea typeface="Verdana" panose="020B0604030504040204" pitchFamily="34" charset="0"/>
              <a:cs typeface="Verdana" panose="020B0604030504040204" pitchFamily="34" charset="0"/>
            </a:endParaRPr>
          </a:p>
        </p:txBody>
      </p:sp>
      <p:sp>
        <p:nvSpPr>
          <p:cNvPr id="3" name="Espace réservé du texte 2"/>
          <p:cNvSpPr>
            <a:spLocks noGrp="1"/>
          </p:cNvSpPr>
          <p:nvPr>
            <p:ph type="body" idx="1"/>
          </p:nvPr>
        </p:nvSpPr>
        <p:spPr/>
        <p:txBody>
          <a:bodyPr/>
          <a:lstStyle/>
          <a:p>
            <a:r>
              <a:rPr lang="fr-FR" i="1" dirty="0" smtClean="0">
                <a:latin typeface="Verdana" panose="020B0604030504040204" pitchFamily="34" charset="0"/>
                <a:ea typeface="Verdana" panose="020B0604030504040204" pitchFamily="34" charset="0"/>
                <a:cs typeface="Verdana" panose="020B0604030504040204" pitchFamily="34" charset="0"/>
              </a:rPr>
              <a:t>Le mois de l’investissement</a:t>
            </a:r>
          </a:p>
          <a:p>
            <a:endParaRPr lang="fr-FR" i="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611188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chemeClr val="bg1"/>
                </a:solidFill>
                <a:latin typeface="Verdana" panose="020B0604030504040204" pitchFamily="34" charset="0"/>
                <a:ea typeface="Verdana" panose="020B0604030504040204" pitchFamily="34" charset="0"/>
                <a:cs typeface="Verdana" panose="020B0604030504040204" pitchFamily="34" charset="0"/>
              </a:rPr>
              <a:t>Une démographie dynamique</a:t>
            </a:r>
            <a:endParaRPr lang="fr-FR"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Espace réservé du contenu 2"/>
          <p:cNvSpPr>
            <a:spLocks noGrp="1"/>
          </p:cNvSpPr>
          <p:nvPr>
            <p:ph idx="1"/>
          </p:nvPr>
        </p:nvSpPr>
        <p:spPr>
          <a:xfrm>
            <a:off x="5727032" y="1864894"/>
            <a:ext cx="4090737" cy="5191107"/>
          </a:xfrm>
        </p:spPr>
        <p:txBody>
          <a:bodyPr/>
          <a:lstStyle/>
          <a:p>
            <a:r>
              <a:rPr lang="fr-FR" sz="1700" dirty="0" smtClean="0">
                <a:latin typeface="Verdana" panose="020B0604030504040204" pitchFamily="34" charset="0"/>
                <a:ea typeface="Verdana" panose="020B0604030504040204" pitchFamily="34" charset="0"/>
                <a:cs typeface="Verdana" panose="020B0604030504040204" pitchFamily="34" charset="0"/>
              </a:rPr>
              <a:t>Entre 2000 et 2016, la France a connu une croissance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démographique annuelle de 0,6%, </a:t>
            </a:r>
            <a:r>
              <a:rPr lang="fr-FR" sz="1700" dirty="0" smtClean="0">
                <a:latin typeface="Verdana" panose="020B0604030504040204" pitchFamily="34" charset="0"/>
                <a:ea typeface="Verdana" panose="020B0604030504040204" pitchFamily="34" charset="0"/>
                <a:cs typeface="Verdana" panose="020B0604030504040204" pitchFamily="34" charset="0"/>
              </a:rPr>
              <a:t>supérieure à la moyenne des pays d’Europe et d’Asie centrale.</a:t>
            </a:r>
          </a:p>
          <a:p>
            <a:endParaRPr lang="fr-FR" sz="1700" dirty="0">
              <a:latin typeface="Verdana" panose="020B0604030504040204" pitchFamily="34" charset="0"/>
              <a:ea typeface="Verdana" panose="020B0604030504040204" pitchFamily="34" charset="0"/>
              <a:cs typeface="Verdana" panose="020B0604030504040204" pitchFamily="34" charset="0"/>
            </a:endParaRPr>
          </a:p>
          <a:p>
            <a:r>
              <a:rPr lang="fr-FR" sz="1700" dirty="0" smtClean="0">
                <a:latin typeface="Verdana" panose="020B0604030504040204" pitchFamily="34" charset="0"/>
                <a:ea typeface="Verdana" panose="020B0604030504040204" pitchFamily="34" charset="0"/>
                <a:cs typeface="Verdana" panose="020B0604030504040204" pitchFamily="34" charset="0"/>
              </a:rPr>
              <a:t>En 2016, la France dispose du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taux de fécondité le plus haut de l’Union européenne </a:t>
            </a:r>
          </a:p>
          <a:p>
            <a:r>
              <a:rPr lang="fr-FR" sz="1700" dirty="0" smtClean="0">
                <a:latin typeface="Verdana" panose="020B0604030504040204" pitchFamily="34" charset="0"/>
                <a:ea typeface="Verdana" panose="020B0604030504040204" pitchFamily="34" charset="0"/>
                <a:cs typeface="Verdana" panose="020B0604030504040204" pitchFamily="34" charset="0"/>
              </a:rPr>
              <a:t>(2,01 enfants par femme, contre 1,81 au Royaume-Uni et 1,5 en Allemagne).</a:t>
            </a:r>
          </a:p>
          <a:p>
            <a:endParaRPr lang="fr-FR" dirty="0">
              <a:latin typeface="Verdana" panose="020B0604030504040204" pitchFamily="34" charset="0"/>
              <a:ea typeface="Verdana" panose="020B0604030504040204" pitchFamily="34" charset="0"/>
              <a:cs typeface="Verdana" panose="020B0604030504040204" pitchFamily="34" charset="0"/>
            </a:endParaRPr>
          </a:p>
          <a:p>
            <a:r>
              <a:rPr lang="fr-FR" sz="1050" dirty="0" smtClean="0">
                <a:latin typeface="Verdana" panose="020B0604030504040204" pitchFamily="34" charset="0"/>
                <a:ea typeface="Verdana" panose="020B0604030504040204" pitchFamily="34" charset="0"/>
                <a:cs typeface="Verdana" panose="020B0604030504040204" pitchFamily="34" charset="0"/>
              </a:rPr>
              <a:t>Sources : Eurostat, Banque mondiale</a:t>
            </a:r>
            <a:endParaRPr lang="fr-FR" sz="1050"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6" name="Graphique 5"/>
          <p:cNvGraphicFramePr>
            <a:graphicFrameLocks/>
          </p:cNvGraphicFramePr>
          <p:nvPr>
            <p:extLst>
              <p:ext uri="{D42A27DB-BD31-4B8C-83A1-F6EECF244321}">
                <p14:modId xmlns:p14="http://schemas.microsoft.com/office/powerpoint/2010/main" val="3906921958"/>
              </p:ext>
            </p:extLst>
          </p:nvPr>
        </p:nvGraphicFramePr>
        <p:xfrm>
          <a:off x="534432" y="2017809"/>
          <a:ext cx="4639146" cy="4094609"/>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Connecteur droit 6"/>
          <p:cNvCxnSpPr/>
          <p:nvPr/>
        </p:nvCxnSpPr>
        <p:spPr>
          <a:xfrm>
            <a:off x="5558588" y="1864895"/>
            <a:ext cx="0" cy="424752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1228166"/>
      </p:ext>
    </p:extLst>
  </p:cSld>
  <p:clrMapOvr>
    <a:masterClrMapping/>
  </p:clrMapOvr>
  <p:timing>
    <p:tnLst>
      <p:par>
        <p:cTn id="1" dur="indefinite" restart="never" nodeType="tmRoot"/>
      </p:par>
    </p:tnLst>
  </p:timing>
</p:sld>
</file>

<file path=ppt/theme/theme1.xml><?xml version="1.0" encoding="utf-8"?>
<a:theme xmlns:a="http://schemas.openxmlformats.org/drawingml/2006/main" name="MAEDI">
  <a:themeElements>
    <a:clrScheme name="MAEDI">
      <a:dk1>
        <a:srgbClr val="1B1C4C"/>
      </a:dk1>
      <a:lt1>
        <a:sysClr val="window" lastClr="FFFFFF"/>
      </a:lt1>
      <a:dk2>
        <a:srgbClr val="2D409A"/>
      </a:dk2>
      <a:lt2>
        <a:srgbClr val="F0EDE9"/>
      </a:lt2>
      <a:accent1>
        <a:srgbClr val="FEBF48"/>
      </a:accent1>
      <a:accent2>
        <a:srgbClr val="B1802C"/>
      </a:accent2>
      <a:accent3>
        <a:srgbClr val="E8364C"/>
      </a:accent3>
      <a:accent4>
        <a:srgbClr val="9C1C27"/>
      </a:accent4>
      <a:accent5>
        <a:srgbClr val="10AE5E"/>
      </a:accent5>
      <a:accent6>
        <a:srgbClr val="066233"/>
      </a:accent6>
      <a:hlink>
        <a:srgbClr val="4C4C4D"/>
      </a:hlink>
      <a:folHlink>
        <a:srgbClr val="00ABE1"/>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MAEDI">
  <a:themeElements>
    <a:clrScheme name="MAEDI">
      <a:dk1>
        <a:srgbClr val="1B1C4C"/>
      </a:dk1>
      <a:lt1>
        <a:sysClr val="window" lastClr="FFFFFF"/>
      </a:lt1>
      <a:dk2>
        <a:srgbClr val="2D409A"/>
      </a:dk2>
      <a:lt2>
        <a:srgbClr val="F0EDE9"/>
      </a:lt2>
      <a:accent1>
        <a:srgbClr val="FEBF48"/>
      </a:accent1>
      <a:accent2>
        <a:srgbClr val="B1802C"/>
      </a:accent2>
      <a:accent3>
        <a:srgbClr val="E8364C"/>
      </a:accent3>
      <a:accent4>
        <a:srgbClr val="9C1C27"/>
      </a:accent4>
      <a:accent5>
        <a:srgbClr val="10AE5E"/>
      </a:accent5>
      <a:accent6>
        <a:srgbClr val="066233"/>
      </a:accent6>
      <a:hlink>
        <a:srgbClr val="4C4C4D"/>
      </a:hlink>
      <a:folHlink>
        <a:srgbClr val="00ABE1"/>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2445</TotalTime>
  <Words>2551</Words>
  <Application>Microsoft Office PowerPoint</Application>
  <PresentationFormat>Personnalisé</PresentationFormat>
  <Paragraphs>324</Paragraphs>
  <Slides>24</Slides>
  <Notes>19</Notes>
  <HiddenSlides>0</HiddenSlides>
  <MMClips>0</MMClips>
  <ScaleCrop>false</ScaleCrop>
  <HeadingPairs>
    <vt:vector size="4" baseType="variant">
      <vt:variant>
        <vt:lpstr>Thème</vt:lpstr>
      </vt:variant>
      <vt:variant>
        <vt:i4>2</vt:i4>
      </vt:variant>
      <vt:variant>
        <vt:lpstr>Titres des diapositives</vt:lpstr>
      </vt:variant>
      <vt:variant>
        <vt:i4>24</vt:i4>
      </vt:variant>
    </vt:vector>
  </HeadingPairs>
  <TitlesOfParts>
    <vt:vector size="26" baseType="lpstr">
      <vt:lpstr>MAEDI</vt:lpstr>
      <vt:lpstr>1_MAEDI</vt:lpstr>
      <vt:lpstr>Investir en France France, terre d’innovation</vt:lpstr>
      <vt:lpstr>  La France dispose de nombreux atouts structurels susceptibles d’intéresser les investisseurs étrangers : une position géographique stratégique, une démographie dynamique, des infrastructures de qualité, un outil de production diversifié,  une main-d'œuvre très productive et un environnement des affaires propice  à l’innovation et à la création d’entreprises.   En outre, l’attractivité de la France se renforce. De nombreuses réformes structurelles accompagnent l’amélioration des perspectives économiques  et le renforcement de la compétitivité des entreprises basées en France.   La France est ainsi un marché prometteur pour l’accueil d’investissements internationaux.  </vt:lpstr>
      <vt:lpstr>Présentation PowerPoint</vt:lpstr>
      <vt:lpstr>Une économie internationalisée  et attractive, au cœur  de l'Europe</vt:lpstr>
      <vt:lpstr>Une économie internationalisée et attractive</vt:lpstr>
      <vt:lpstr>Présentation PowerPoint</vt:lpstr>
      <vt:lpstr>Une position stratégique</vt:lpstr>
      <vt:lpstr>Un marché intérieur dynamique aux atouts structurels</vt:lpstr>
      <vt:lpstr>Une démographie dynamique</vt:lpstr>
      <vt:lpstr>Une main d’œuvre bien formée et productive</vt:lpstr>
      <vt:lpstr>Une industrie attractive</vt:lpstr>
      <vt:lpstr>Un écosystème propice  à l’innovation  et à la création d’entreprises</vt:lpstr>
      <vt:lpstr>LA France, terre d’INNOVAtion</vt:lpstr>
      <vt:lpstr>Excellence scientifique</vt:lpstr>
      <vt:lpstr>Financement de la r&amp;d</vt:lpstr>
      <vt:lpstr>Accueil des activités de r&amp;d  et transfert de technologies</vt:lpstr>
      <vt:lpstr>Entrepreneuriat « Entrepreneur est un mot français » Xavier niel </vt:lpstr>
      <vt:lpstr>Présentation PowerPoint</vt:lpstr>
      <vt:lpstr>Présentation PowerPoint</vt:lpstr>
      <vt:lpstr>Accueil des talents étrangers</vt:lpstr>
      <vt:lpstr>Financement des start-up et pme</vt:lpstr>
      <vt:lpstr>Présentation PowerPoint</vt:lpstr>
      <vt:lpstr>Licornes françaises</vt:lpstr>
      <vt:lpstr>Présentation PowerPoint</vt:lpstr>
    </vt:vector>
  </TitlesOfParts>
  <Company>ministère des affaires étrangères et européennes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graphismedcp graphismedcp</dc:creator>
  <cp:lastModifiedBy>DA-SILVA-PEDRO Vitor</cp:lastModifiedBy>
  <cp:revision>140</cp:revision>
  <dcterms:created xsi:type="dcterms:W3CDTF">2015-09-30T10:18:55Z</dcterms:created>
  <dcterms:modified xsi:type="dcterms:W3CDTF">2017-11-28T11:25:36Z</dcterms:modified>
</cp:coreProperties>
</file>